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9" r:id="rId2"/>
    <p:sldId id="300" r:id="rId3"/>
    <p:sldId id="342" r:id="rId4"/>
    <p:sldId id="343" r:id="rId5"/>
    <p:sldId id="344" r:id="rId6"/>
    <p:sldId id="345" r:id="rId7"/>
    <p:sldId id="346" r:id="rId8"/>
    <p:sldId id="347" r:id="rId9"/>
    <p:sldId id="335" r:id="rId10"/>
    <p:sldId id="339" r:id="rId11"/>
    <p:sldId id="340" r:id="rId12"/>
    <p:sldId id="341" r:id="rId13"/>
    <p:sldId id="336" r:id="rId14"/>
    <p:sldId id="337" r:id="rId15"/>
    <p:sldId id="338" r:id="rId16"/>
    <p:sldId id="318" r:id="rId17"/>
    <p:sldId id="348" r:id="rId18"/>
    <p:sldId id="349" r:id="rId19"/>
    <p:sldId id="350" r:id="rId20"/>
    <p:sldId id="351" r:id="rId21"/>
    <p:sldId id="319" r:id="rId22"/>
    <p:sldId id="331" r:id="rId23"/>
    <p:sldId id="332" r:id="rId24"/>
    <p:sldId id="333" r:id="rId25"/>
    <p:sldId id="334" r:id="rId26"/>
    <p:sldId id="352" r:id="rId27"/>
    <p:sldId id="353" r:id="rId28"/>
    <p:sldId id="354" r:id="rId29"/>
    <p:sldId id="33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Jeongeun" initials="CJ" lastIdx="3" clrIdx="0">
    <p:extLst>
      <p:ext uri="{19B8F6BF-5375-455C-9EA6-DF929625EA0E}">
        <p15:presenceInfo xmlns:p15="http://schemas.microsoft.com/office/powerpoint/2012/main" userId="de5e3eee028895e3" providerId="Windows Live"/>
      </p:ext>
    </p:extLst>
  </p:cmAuthor>
  <p:cmAuthor id="2" name="표석훈" initials="표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29" autoAdjust="0"/>
  </p:normalViewPr>
  <p:slideViewPr>
    <p:cSldViewPr snapToGrid="0" showGuides="1">
      <p:cViewPr varScale="1">
        <p:scale>
          <a:sx n="75" d="100"/>
          <a:sy n="75" d="100"/>
        </p:scale>
        <p:origin x="974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469FD-0DEA-4606-8651-4FCD63A4829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EA48C9E-DB5D-41E7-8D18-F022A0D368D7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저작권이 없는 사진</a:t>
          </a:r>
          <a:endParaRPr lang="en-US" altLang="ko-KR" sz="2000" b="1" dirty="0">
            <a:solidFill>
              <a:schemeClr val="bg2">
                <a:lumMod val="50000"/>
              </a:schemeClr>
            </a:solidFill>
            <a:latin typeface="나눔스퀘어 Bold" pitchFamily="50" charset="-127"/>
            <a:ea typeface="나눔스퀘어 Bold" pitchFamily="50" charset="-127"/>
          </a:endParaRPr>
        </a:p>
        <a:p>
          <a:pPr latinLnBrk="1"/>
          <a:r>
            <a:rPr lang="ko-KR" altLang="en-US" sz="2000" b="1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저작권이 있는 사진</a:t>
          </a:r>
        </a:p>
      </dgm:t>
    </dgm:pt>
    <dgm:pt modelId="{C55A72C7-6483-40C2-B4C5-C0AE9C0C0752}" type="parTrans" cxnId="{9C50E154-043F-41ED-818F-90D948F97DDC}">
      <dgm:prSet/>
      <dgm:spPr/>
      <dgm:t>
        <a:bodyPr/>
        <a:lstStyle/>
        <a:p>
          <a:pPr latinLnBrk="1"/>
          <a:endParaRPr lang="ko-KR" altLang="en-US"/>
        </a:p>
      </dgm:t>
    </dgm:pt>
    <dgm:pt modelId="{FFA8D22E-816B-46A2-91B8-238BA5B7CC4B}" type="sibTrans" cxnId="{9C50E154-043F-41ED-818F-90D948F97DDC}">
      <dgm:prSet/>
      <dgm:spPr/>
      <dgm:t>
        <a:bodyPr/>
        <a:lstStyle/>
        <a:p>
          <a:pPr latinLnBrk="1"/>
          <a:endParaRPr lang="ko-KR" altLang="en-US"/>
        </a:p>
      </dgm:t>
    </dgm:pt>
    <dgm:pt modelId="{0730A7DF-4663-42F9-B742-F72F19FF1E2E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000" b="1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창작 이미지 무료 배포</a:t>
          </a:r>
          <a:endParaRPr lang="en-US" altLang="ko-KR" sz="2000" b="1" dirty="0">
            <a:solidFill>
              <a:schemeClr val="bg2">
                <a:lumMod val="50000"/>
              </a:schemeClr>
            </a:solidFill>
            <a:latin typeface="나눔스퀘어 Bold" pitchFamily="50" charset="-127"/>
            <a:ea typeface="나눔스퀘어 Bold" pitchFamily="50" charset="-127"/>
          </a:endParaRPr>
        </a:p>
        <a:p>
          <a:pPr latinLnBrk="1"/>
          <a:r>
            <a:rPr lang="ko-KR" altLang="en-US" sz="2000" b="1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스톡 이미지 마켓 운용</a:t>
          </a:r>
        </a:p>
      </dgm:t>
    </dgm:pt>
    <dgm:pt modelId="{8145ADE7-A67F-45F5-8F7A-85CAE5D9A885}" type="parTrans" cxnId="{B48AA966-676D-432E-B4C1-CA172A22EE1C}">
      <dgm:prSet/>
      <dgm:spPr/>
      <dgm:t>
        <a:bodyPr/>
        <a:lstStyle/>
        <a:p>
          <a:pPr latinLnBrk="1"/>
          <a:endParaRPr lang="ko-KR" altLang="en-US"/>
        </a:p>
      </dgm:t>
    </dgm:pt>
    <dgm:pt modelId="{9218EBA6-8301-4805-8315-7704355010C6}" type="sibTrans" cxnId="{B48AA966-676D-432E-B4C1-CA172A22EE1C}">
      <dgm:prSet/>
      <dgm:spPr/>
      <dgm:t>
        <a:bodyPr/>
        <a:lstStyle/>
        <a:p>
          <a:pPr latinLnBrk="1"/>
          <a:endParaRPr lang="ko-KR" altLang="en-US"/>
        </a:p>
      </dgm:t>
    </dgm:pt>
    <dgm:pt modelId="{1EECC925-8D8B-44FF-94DA-848589F97718}" type="pres">
      <dgm:prSet presAssocID="{B6F469FD-0DEA-4606-8651-4FCD63A48298}" presName="CompostProcess" presStyleCnt="0">
        <dgm:presLayoutVars>
          <dgm:dir/>
          <dgm:resizeHandles val="exact"/>
        </dgm:presLayoutVars>
      </dgm:prSet>
      <dgm:spPr/>
    </dgm:pt>
    <dgm:pt modelId="{48A1D852-5017-492E-AD56-D62B6CE4584C}" type="pres">
      <dgm:prSet presAssocID="{B6F469FD-0DEA-4606-8651-4FCD63A48298}" presName="arrow" presStyleLbl="bgShp" presStyleIdx="0" presStyleCnt="1" custAng="0" custLinFactNeighborX="-600" custLinFactNeighborY="33126"/>
      <dgm:spPr>
        <a:solidFill>
          <a:srgbClr val="CCECFF"/>
        </a:solidFill>
      </dgm:spPr>
    </dgm:pt>
    <dgm:pt modelId="{805A8B3D-276F-4AB9-8352-D34CB8FD3157}" type="pres">
      <dgm:prSet presAssocID="{B6F469FD-0DEA-4606-8651-4FCD63A48298}" presName="linearProcess" presStyleCnt="0"/>
      <dgm:spPr/>
    </dgm:pt>
    <dgm:pt modelId="{9B4AA3B3-53E9-4B5F-887E-27F0185A5FA7}" type="pres">
      <dgm:prSet presAssocID="{AEA48C9E-DB5D-41E7-8D18-F022A0D368D7}" presName="textNode" presStyleLbl="node1" presStyleIdx="0" presStyleCnt="2" custLinFactX="-5284" custLinFactNeighborX="-100000">
        <dgm:presLayoutVars>
          <dgm:bulletEnabled val="1"/>
        </dgm:presLayoutVars>
      </dgm:prSet>
      <dgm:spPr/>
    </dgm:pt>
    <dgm:pt modelId="{70298ED2-062F-4409-AD8F-7BF26F0A0032}" type="pres">
      <dgm:prSet presAssocID="{FFA8D22E-816B-46A2-91B8-238BA5B7CC4B}" presName="sibTrans" presStyleCnt="0"/>
      <dgm:spPr/>
    </dgm:pt>
    <dgm:pt modelId="{04879F91-1515-47EE-8ADF-A14E5B7B47F8}" type="pres">
      <dgm:prSet presAssocID="{0730A7DF-4663-42F9-B742-F72F19FF1E2E}" presName="textNode" presStyleLbl="node1" presStyleIdx="1" presStyleCnt="2" custLinFactX="-17644" custLinFactNeighborX="-100000">
        <dgm:presLayoutVars>
          <dgm:bulletEnabled val="1"/>
        </dgm:presLayoutVars>
      </dgm:prSet>
      <dgm:spPr/>
    </dgm:pt>
  </dgm:ptLst>
  <dgm:cxnLst>
    <dgm:cxn modelId="{0134F609-E69F-4A6B-8559-7E77EEE9F904}" type="presOf" srcId="{B6F469FD-0DEA-4606-8651-4FCD63A48298}" destId="{1EECC925-8D8B-44FF-94DA-848589F97718}" srcOrd="0" destOrd="0" presId="urn:microsoft.com/office/officeart/2005/8/layout/hProcess9"/>
    <dgm:cxn modelId="{BE1C2A24-1317-4AA8-8264-F4E16B0FF01E}" type="presOf" srcId="{0730A7DF-4663-42F9-B742-F72F19FF1E2E}" destId="{04879F91-1515-47EE-8ADF-A14E5B7B47F8}" srcOrd="0" destOrd="0" presId="urn:microsoft.com/office/officeart/2005/8/layout/hProcess9"/>
    <dgm:cxn modelId="{73497A2D-B952-4EAF-9983-849A36A34D6F}" type="presOf" srcId="{AEA48C9E-DB5D-41E7-8D18-F022A0D368D7}" destId="{9B4AA3B3-53E9-4B5F-887E-27F0185A5FA7}" srcOrd="0" destOrd="0" presId="urn:microsoft.com/office/officeart/2005/8/layout/hProcess9"/>
    <dgm:cxn modelId="{B48AA966-676D-432E-B4C1-CA172A22EE1C}" srcId="{B6F469FD-0DEA-4606-8651-4FCD63A48298}" destId="{0730A7DF-4663-42F9-B742-F72F19FF1E2E}" srcOrd="1" destOrd="0" parTransId="{8145ADE7-A67F-45F5-8F7A-85CAE5D9A885}" sibTransId="{9218EBA6-8301-4805-8315-7704355010C6}"/>
    <dgm:cxn modelId="{9C50E154-043F-41ED-818F-90D948F97DDC}" srcId="{B6F469FD-0DEA-4606-8651-4FCD63A48298}" destId="{AEA48C9E-DB5D-41E7-8D18-F022A0D368D7}" srcOrd="0" destOrd="0" parTransId="{C55A72C7-6483-40C2-B4C5-C0AE9C0C0752}" sibTransId="{FFA8D22E-816B-46A2-91B8-238BA5B7CC4B}"/>
    <dgm:cxn modelId="{C1DD1270-7013-4105-A0AD-3055304C095E}" type="presParOf" srcId="{1EECC925-8D8B-44FF-94DA-848589F97718}" destId="{48A1D852-5017-492E-AD56-D62B6CE4584C}" srcOrd="0" destOrd="0" presId="urn:microsoft.com/office/officeart/2005/8/layout/hProcess9"/>
    <dgm:cxn modelId="{34BC617F-C9B1-4F09-B078-4390A97A06D9}" type="presParOf" srcId="{1EECC925-8D8B-44FF-94DA-848589F97718}" destId="{805A8B3D-276F-4AB9-8352-D34CB8FD3157}" srcOrd="1" destOrd="0" presId="urn:microsoft.com/office/officeart/2005/8/layout/hProcess9"/>
    <dgm:cxn modelId="{79B3D6FA-D06E-450F-82A3-846211C9B3CA}" type="presParOf" srcId="{805A8B3D-276F-4AB9-8352-D34CB8FD3157}" destId="{9B4AA3B3-53E9-4B5F-887E-27F0185A5FA7}" srcOrd="0" destOrd="0" presId="urn:microsoft.com/office/officeart/2005/8/layout/hProcess9"/>
    <dgm:cxn modelId="{2823D3BB-DB78-4A19-95E3-D9FBE2255F9D}" type="presParOf" srcId="{805A8B3D-276F-4AB9-8352-D34CB8FD3157}" destId="{70298ED2-062F-4409-AD8F-7BF26F0A0032}" srcOrd="1" destOrd="0" presId="urn:microsoft.com/office/officeart/2005/8/layout/hProcess9"/>
    <dgm:cxn modelId="{89756C26-AA0D-4F93-8954-A1B554CBA649}" type="presParOf" srcId="{805A8B3D-276F-4AB9-8352-D34CB8FD3157}" destId="{04879F91-1515-47EE-8ADF-A14E5B7B47F8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1D852-5017-492E-AD56-D62B6CE4584C}">
      <dsp:nvSpPr>
        <dsp:cNvPr id="0" name=""/>
        <dsp:cNvSpPr/>
      </dsp:nvSpPr>
      <dsp:spPr>
        <a:xfrm>
          <a:off x="718010" y="0"/>
          <a:ext cx="8731169" cy="4255536"/>
        </a:xfrm>
        <a:prstGeom prst="rightArrow">
          <a:avLst/>
        </a:prstGeom>
        <a:solidFill>
          <a:srgbClr val="CCE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AA3B3-53E9-4B5F-887E-27F0185A5FA7}">
      <dsp:nvSpPr>
        <dsp:cNvPr id="0" name=""/>
        <dsp:cNvSpPr/>
      </dsp:nvSpPr>
      <dsp:spPr>
        <a:xfrm>
          <a:off x="1121164" y="1276660"/>
          <a:ext cx="3081589" cy="170221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저작권이 없는 사진</a:t>
          </a:r>
          <a:endParaRPr lang="en-US" altLang="ko-KR" sz="2000" b="1" kern="1200" dirty="0">
            <a:solidFill>
              <a:schemeClr val="bg2">
                <a:lumMod val="50000"/>
              </a:schemeClr>
            </a:solidFill>
            <a:latin typeface="나눔스퀘어 Bold" pitchFamily="50" charset="-127"/>
            <a:ea typeface="나눔스퀘어 Bold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저작권이 있는 사진</a:t>
          </a:r>
        </a:p>
      </dsp:txBody>
      <dsp:txXfrm>
        <a:off x="1204259" y="1359755"/>
        <a:ext cx="2915399" cy="1536024"/>
      </dsp:txXfrm>
    </dsp:sp>
    <dsp:sp modelId="{04879F91-1515-47EE-8ADF-A14E5B7B47F8}">
      <dsp:nvSpPr>
        <dsp:cNvPr id="0" name=""/>
        <dsp:cNvSpPr/>
      </dsp:nvSpPr>
      <dsp:spPr>
        <a:xfrm>
          <a:off x="4335467" y="1276660"/>
          <a:ext cx="3081589" cy="1702214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창작 이미지 무료 배포</a:t>
          </a:r>
          <a:endParaRPr lang="en-US" altLang="ko-KR" sz="2000" b="1" kern="1200" dirty="0">
            <a:solidFill>
              <a:schemeClr val="bg2">
                <a:lumMod val="50000"/>
              </a:schemeClr>
            </a:solidFill>
            <a:latin typeface="나눔스퀘어 Bold" pitchFamily="50" charset="-127"/>
            <a:ea typeface="나눔스퀘어 Bold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bg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rPr>
            <a:t>스톡 이미지 마켓 운용</a:t>
          </a:r>
        </a:p>
      </dsp:txBody>
      <dsp:txXfrm>
        <a:off x="4418562" y="1359755"/>
        <a:ext cx="2915399" cy="1536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68A27-B905-4EA3-A40F-5A26720F4C57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E4DAB-D701-4187-88E9-F1AB2DBE38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일일 랭킹으로 사람들의 관심을 이끈다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6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다운로드시</a:t>
            </a:r>
            <a:r>
              <a:rPr lang="ko-KR" altLang="en-US" dirty="0"/>
              <a:t> 그와 연관된 다른 이미지도 한눈에 파악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5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업로드 기능 구현</a:t>
            </a:r>
            <a:r>
              <a:rPr lang="en-US" altLang="ko-KR" dirty="0"/>
              <a:t>, </a:t>
            </a:r>
            <a:r>
              <a:rPr lang="ko-KR" altLang="en-US" dirty="0"/>
              <a:t>사진을 무한스크롤 형태로 보여주게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결제 기능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6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7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622300" latinLnBrk="1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algn="l" defTabSz="622300" latinLnBrk="1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스톡이미지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(Stock images)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다수의 구매자가 사용할 법한 이미지들을 사전에 미리 제작한 사진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일러스트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그래픽 이미지를 말하고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스톡이미지 서비스는 스톡이미지에 대한 사용권을 구매자들에게 대여하거나 판매하는 것을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algn="l" defTabSz="622300" latinLnBrk="1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algn="l" defTabSz="622300" latinLnBrk="1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A17E4-9CD7-4AC3-BA01-C90B34598E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1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핀터레스트</a:t>
            </a:r>
            <a:r>
              <a:rPr lang="ko-KR" altLang="en-US" dirty="0"/>
              <a:t>(</a:t>
            </a:r>
            <a:r>
              <a:rPr lang="ko-KR" altLang="en-US" dirty="0" err="1"/>
              <a:t>Pin</a:t>
            </a:r>
            <a:r>
              <a:rPr lang="ko-KR" altLang="en-US" dirty="0"/>
              <a:t> + </a:t>
            </a:r>
            <a:r>
              <a:rPr lang="ko-KR" altLang="en-US" dirty="0" err="1"/>
              <a:t>Interest</a:t>
            </a:r>
            <a:r>
              <a:rPr lang="ko-KR" altLang="en-US" dirty="0"/>
              <a:t>)는 2009년 설립된 이미지 기반 SNS 플랫폼이다. 주요 기능은 사용자들이 손쉽게 좋아하 는 이미지를 수집할 수 있게 도와주는 것이다. 수집된 이미지는 타인과 공유할 수 있다. 전체 사용자 중 유행에 민감한 여성 이용자 비중이 약 60%를 차지한다. 이미지를 통해 패션이나 인테리어 등 관심있는 분야의 트렌드를 포착하기 용이기 때문이다. 당연히 제품구매로 연결될 가성도 높아지게 된다.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967C9-5547-4BAC-8326-AFE1070D6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7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 err="1"/>
              <a:t>비디어</a:t>
            </a:r>
            <a:r>
              <a:rPr lang="en-US" altLang="ko-KR" dirty="0"/>
              <a:t>, </a:t>
            </a:r>
            <a:r>
              <a:rPr lang="ko-KR" altLang="en-US" dirty="0"/>
              <a:t>템플릿</a:t>
            </a:r>
            <a:r>
              <a:rPr lang="en-US" altLang="ko-KR" dirty="0"/>
              <a:t>, 3D </a:t>
            </a:r>
            <a:r>
              <a:rPr lang="ko-KR" altLang="en-US" dirty="0" err="1"/>
              <a:t>에셋등</a:t>
            </a:r>
            <a:r>
              <a:rPr lang="ko-KR" altLang="en-US" dirty="0"/>
              <a:t> 다양한 콘텐츠 판매</a:t>
            </a:r>
            <a:endParaRPr lang="en-US" altLang="ko-KR" dirty="0"/>
          </a:p>
          <a:p>
            <a:r>
              <a:rPr lang="ko-KR" altLang="en-US" dirty="0"/>
              <a:t>유명 일러스트레이터</a:t>
            </a:r>
            <a:r>
              <a:rPr lang="en-US" altLang="ko-KR" dirty="0"/>
              <a:t>, </a:t>
            </a:r>
            <a:r>
              <a:rPr lang="ko-KR" altLang="en-US" dirty="0" err="1"/>
              <a:t>포토그래퍼의</a:t>
            </a:r>
            <a:r>
              <a:rPr lang="ko-KR" altLang="en-US" dirty="0"/>
              <a:t> 이미지가 </a:t>
            </a:r>
            <a:r>
              <a:rPr lang="en-US" altLang="ko-KR" dirty="0"/>
              <a:t>premium </a:t>
            </a:r>
            <a:r>
              <a:rPr lang="ko-KR" altLang="en-US" dirty="0"/>
              <a:t>카테고리로 따로 </a:t>
            </a:r>
            <a:r>
              <a:rPr lang="ko-KR" altLang="en-US" dirty="0" err="1"/>
              <a:t>구분되어있고</a:t>
            </a:r>
            <a:r>
              <a:rPr lang="en-US" altLang="ko-KR" dirty="0"/>
              <a:t>, </a:t>
            </a:r>
            <a:r>
              <a:rPr lang="ko-KR" altLang="en-US" dirty="0"/>
              <a:t>이를 구매할 수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r>
              <a:rPr lang="ko-KR" altLang="en-US" dirty="0"/>
              <a:t>월간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40</a:t>
            </a:r>
            <a:r>
              <a:rPr lang="ko-KR" altLang="en-US" dirty="0"/>
              <a:t>개</a:t>
            </a:r>
            <a:r>
              <a:rPr lang="en-US" altLang="ko-KR" dirty="0"/>
              <a:t>, 750</a:t>
            </a:r>
            <a:r>
              <a:rPr lang="ko-KR" altLang="en-US" dirty="0"/>
              <a:t>개로 가격을 구분하여 구독 서비스를 하며</a:t>
            </a:r>
            <a:r>
              <a:rPr lang="en-US" altLang="ko-KR" dirty="0"/>
              <a:t>, </a:t>
            </a:r>
            <a:r>
              <a:rPr lang="ko-KR" altLang="en-US" dirty="0" err="1"/>
              <a:t>크레딧이라는</a:t>
            </a:r>
            <a:r>
              <a:rPr lang="ko-KR" altLang="en-US" dirty="0"/>
              <a:t> 제화를 사용하여도 사진을 구매할 수 </a:t>
            </a:r>
            <a:r>
              <a:rPr lang="ko-KR" altLang="en-US" dirty="0" err="1"/>
              <a:t>잇으며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ko-KR" altLang="en-US" dirty="0" err="1"/>
              <a:t>크레딧을</a:t>
            </a:r>
            <a:r>
              <a:rPr lang="ko-KR" altLang="en-US" dirty="0"/>
              <a:t> 따로 팩으로 구매 가능</a:t>
            </a:r>
            <a:endParaRPr lang="en-US" altLang="ko-KR" dirty="0"/>
          </a:p>
          <a:p>
            <a:r>
              <a:rPr lang="ko-KR" altLang="en-US" dirty="0" err="1"/>
              <a:t>어도비에서</a:t>
            </a:r>
            <a:r>
              <a:rPr lang="ko-KR" altLang="en-US" dirty="0"/>
              <a:t> 운영하는 사이트이기 때문에</a:t>
            </a:r>
            <a:r>
              <a:rPr lang="en-US" altLang="ko-KR" dirty="0"/>
              <a:t>, </a:t>
            </a:r>
            <a:r>
              <a:rPr lang="ko-KR" altLang="en-US" dirty="0"/>
              <a:t>포토샵</a:t>
            </a:r>
            <a:r>
              <a:rPr lang="en-US" altLang="ko-KR" dirty="0"/>
              <a:t>, </a:t>
            </a:r>
            <a:r>
              <a:rPr lang="ko-KR" altLang="en-US" dirty="0"/>
              <a:t>일러스트레이터 등의 다른 </a:t>
            </a:r>
            <a:r>
              <a:rPr lang="ko-KR" altLang="en-US" dirty="0" err="1"/>
              <a:t>어도비</a:t>
            </a:r>
            <a:r>
              <a:rPr lang="ko-KR" altLang="en-US" dirty="0"/>
              <a:t> 프로그램에서 </a:t>
            </a:r>
            <a:r>
              <a:rPr lang="ko-KR" altLang="en-US" dirty="0" err="1"/>
              <a:t>어도비</a:t>
            </a:r>
            <a:r>
              <a:rPr lang="ko-KR" altLang="en-US" dirty="0"/>
              <a:t> 클라우드 서버스를 이용하여 손쉽게 접근이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대형</a:t>
            </a:r>
            <a:r>
              <a:rPr lang="en-US" altLang="ko-KR" dirty="0"/>
              <a:t>, </a:t>
            </a:r>
            <a:r>
              <a:rPr lang="ko-KR" altLang="en-US" dirty="0"/>
              <a:t>소형</a:t>
            </a:r>
            <a:r>
              <a:rPr lang="en-US" altLang="ko-KR" dirty="0"/>
              <a:t>, </a:t>
            </a:r>
            <a:r>
              <a:rPr lang="ko-KR" altLang="en-US" dirty="0" err="1"/>
              <a:t>표준라이센스</a:t>
            </a:r>
            <a:r>
              <a:rPr lang="en-US" altLang="ko-KR" dirty="0"/>
              <a:t>, </a:t>
            </a:r>
            <a:r>
              <a:rPr lang="ko-KR" altLang="en-US" dirty="0" err="1"/>
              <a:t>확장라이센스</a:t>
            </a:r>
            <a:r>
              <a:rPr lang="ko-KR" altLang="en-US" dirty="0"/>
              <a:t> 등으로 가격이 </a:t>
            </a:r>
            <a:r>
              <a:rPr lang="ko-KR" altLang="en-US" dirty="0" err="1"/>
              <a:t>나눠짐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7817C-F3DC-4FE5-9005-CC1327A2BB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0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무료 구매 없음</a:t>
            </a:r>
            <a:endParaRPr lang="en-US" altLang="ko-KR" dirty="0"/>
          </a:p>
          <a:p>
            <a:r>
              <a:rPr lang="ko-KR" altLang="en-US" dirty="0" err="1"/>
              <a:t>크레딧이나</a:t>
            </a:r>
            <a:r>
              <a:rPr lang="ko-KR" altLang="en-US" dirty="0"/>
              <a:t> 구독 서비스로만 표준 라이선스의 콘텐츠를 구매 가능</a:t>
            </a:r>
            <a:r>
              <a:rPr lang="en-US" altLang="ko-KR" dirty="0"/>
              <a:t>. &gt; 1</a:t>
            </a:r>
            <a:r>
              <a:rPr lang="ko-KR" altLang="en-US" dirty="0"/>
              <a:t>개씩 구매 안됨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근데 프리미엄사진이나 확장 라이선스는 가능</a:t>
            </a:r>
            <a:r>
              <a:rPr lang="en-US" altLang="ko-KR" dirty="0"/>
              <a:t>..)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7817C-F3DC-4FE5-9005-CC1327A2BB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3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카테고리랑 태그로 사진을 분류한다</a:t>
            </a:r>
            <a:r>
              <a:rPr lang="en-US" altLang="ko-KR" dirty="0"/>
              <a:t>. </a:t>
            </a:r>
            <a:r>
              <a:rPr lang="ko-KR" altLang="en-US" dirty="0"/>
              <a:t>태그로 검색이 가능하다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03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사진을 업로드하고 판매한다</a:t>
            </a:r>
            <a:r>
              <a:rPr lang="en-US" altLang="ko-KR" dirty="0"/>
              <a:t>. </a:t>
            </a:r>
            <a:r>
              <a:rPr lang="ko-KR" altLang="en-US" dirty="0" err="1"/>
              <a:t>업로더는</a:t>
            </a:r>
            <a:r>
              <a:rPr lang="ko-KR" altLang="en-US" dirty="0"/>
              <a:t> 업로드의 유료배포를 </a:t>
            </a:r>
            <a:r>
              <a:rPr lang="ko-KR" altLang="en-US" dirty="0" err="1"/>
              <a:t>선택시</a:t>
            </a:r>
            <a:r>
              <a:rPr lang="ko-KR" altLang="en-US" dirty="0"/>
              <a:t> 사진을 판매하여 수익을 창출할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0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누를 수 있고 </a:t>
            </a:r>
            <a:r>
              <a:rPr lang="ko-KR" altLang="en-US" dirty="0" err="1"/>
              <a:t>즐겨찾기를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  <a:r>
              <a:rPr lang="ko-KR" altLang="en-US" dirty="0"/>
              <a:t>작가를 </a:t>
            </a:r>
            <a:r>
              <a:rPr lang="ko-KR" altLang="en-US" dirty="0" err="1"/>
              <a:t>팔로우</a:t>
            </a:r>
            <a:r>
              <a:rPr lang="ko-KR" altLang="en-US" dirty="0"/>
              <a:t> 할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4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사진의 좋아요 개수로 랭킹을 매긴다</a:t>
            </a:r>
            <a:r>
              <a:rPr lang="en-US" altLang="ko-KR" dirty="0"/>
              <a:t>. </a:t>
            </a:r>
            <a:r>
              <a:rPr lang="ko-KR" altLang="en-US" dirty="0"/>
              <a:t>작가의 </a:t>
            </a:r>
            <a:r>
              <a:rPr lang="ko-KR" altLang="en-US" dirty="0" err="1"/>
              <a:t>팔로우</a:t>
            </a:r>
            <a:r>
              <a:rPr lang="ko-KR" altLang="en-US" dirty="0"/>
              <a:t> 개수로 랭킹을 매긴다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E4DAB-D701-4187-88E9-F1AB2DBE38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1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28480" y="2967335"/>
            <a:ext cx="3839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POLAROID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11731" y="3801943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D&amp;D POLO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649" y="158119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D&amp;D POLO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24" y="3103160"/>
            <a:ext cx="1273652" cy="8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19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Pinterest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B7C54B-85F5-45C7-AE63-12FF14427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56" r="1328" b="6112"/>
          <a:stretch/>
        </p:blipFill>
        <p:spPr>
          <a:xfrm>
            <a:off x="1504950" y="2021627"/>
            <a:ext cx="9182100" cy="4183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54DE96-47E9-4D05-9AAA-87364B707478}"/>
              </a:ext>
            </a:extLst>
          </p:cNvPr>
          <p:cNvSpPr txBox="1"/>
          <p:nvPr/>
        </p:nvSpPr>
        <p:spPr>
          <a:xfrm>
            <a:off x="2289252" y="11809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기업분석</a:t>
            </a:r>
          </a:p>
        </p:txBody>
      </p:sp>
    </p:spTree>
    <p:extLst>
      <p:ext uri="{BB962C8B-B14F-4D97-AF65-F5344CB8AC3E}">
        <p14:creationId xmlns:p14="http://schemas.microsoft.com/office/powerpoint/2010/main" val="275182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강점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63852" y="2348538"/>
            <a:ext cx="4980603" cy="615010"/>
            <a:chOff x="2263852" y="2348538"/>
            <a:chExt cx="4980603" cy="615010"/>
          </a:xfrm>
        </p:grpSpPr>
        <p:sp>
          <p:nvSpPr>
            <p:cNvPr id="68" name="TextBox 67"/>
            <p:cNvSpPr txBox="1"/>
            <p:nvPr/>
          </p:nvSpPr>
          <p:spPr>
            <a:xfrm>
              <a:off x="2263852" y="234853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All Free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624994"/>
              <a:ext cx="4955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</a:rPr>
                <a:t>사이트에 올라온 모든 사진을 무료로 이용할 수 있다</a:t>
              </a:r>
              <a:r>
                <a:rPr lang="en-US" altLang="ko-KR" sz="1600" dirty="0">
                  <a:solidFill>
                    <a:schemeClr val="accent4"/>
                  </a:solidFill>
                </a:rPr>
                <a:t>.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263852" y="3397059"/>
            <a:ext cx="6622078" cy="615010"/>
            <a:chOff x="2263852" y="2348538"/>
            <a:chExt cx="6622078" cy="615010"/>
          </a:xfrm>
        </p:grpSpPr>
        <p:sp>
          <p:nvSpPr>
            <p:cNvPr id="70" name="TextBox 69"/>
            <p:cNvSpPr txBox="1"/>
            <p:nvPr/>
          </p:nvSpPr>
          <p:spPr>
            <a:xfrm>
              <a:off x="2263852" y="2348538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Monthly Users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89252" y="2624994"/>
              <a:ext cx="6596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</a:rPr>
                <a:t>월간활성이용자수(MAU)가 2.5억명에 달하는 많은 이용자를 갖고 있다</a:t>
              </a:r>
              <a:r>
                <a:rPr lang="en-US" altLang="ko-KR" sz="1600" dirty="0">
                  <a:solidFill>
                    <a:schemeClr val="accent4"/>
                  </a:solidFill>
                </a:rPr>
                <a:t>. 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263852" y="4445580"/>
            <a:ext cx="5948816" cy="615010"/>
            <a:chOff x="2263852" y="2348538"/>
            <a:chExt cx="5948816" cy="615010"/>
          </a:xfrm>
        </p:grpSpPr>
        <p:sp>
          <p:nvSpPr>
            <p:cNvPr id="73" name="TextBox 72"/>
            <p:cNvSpPr txBox="1"/>
            <p:nvPr/>
          </p:nvSpPr>
          <p:spPr>
            <a:xfrm>
              <a:off x="2263852" y="2348538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Tag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89252" y="2624994"/>
              <a:ext cx="5923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SNS</a:t>
              </a:r>
              <a:r>
                <a:rPr lang="ko-KR" altLang="en-US" sz="1600" dirty="0">
                  <a:solidFill>
                    <a:schemeClr val="accent4"/>
                  </a:solidFill>
                </a:rPr>
                <a:t>답게 최근 많이 사용하는 검색 기능인 </a:t>
              </a:r>
              <a:r>
                <a:rPr lang="en-US" altLang="ko-KR" sz="1600" dirty="0">
                  <a:solidFill>
                    <a:schemeClr val="accent4"/>
                  </a:solidFill>
                </a:rPr>
                <a:t>tag</a:t>
              </a:r>
              <a:r>
                <a:rPr lang="ko-KR" altLang="en-US" sz="1600" dirty="0">
                  <a:solidFill>
                    <a:schemeClr val="accent4"/>
                  </a:solidFill>
                </a:rPr>
                <a:t>를 이용할 수 있다</a:t>
              </a:r>
              <a:r>
                <a:rPr lang="en-US" altLang="ko-KR" sz="1600" dirty="0">
                  <a:solidFill>
                    <a:schemeClr val="accent4"/>
                  </a:solidFill>
                </a:rPr>
                <a:t>.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263852" y="5494101"/>
            <a:ext cx="6884970" cy="615010"/>
            <a:chOff x="2263852" y="2348538"/>
            <a:chExt cx="6884970" cy="615010"/>
          </a:xfrm>
        </p:grpSpPr>
        <p:sp>
          <p:nvSpPr>
            <p:cNvPr id="76" name="TextBox 75"/>
            <p:cNvSpPr txBox="1"/>
            <p:nvPr/>
          </p:nvSpPr>
          <p:spPr>
            <a:xfrm>
              <a:off x="2263852" y="2348538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Common Interest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89252" y="2624994"/>
              <a:ext cx="68595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4"/>
                  </a:solidFill>
                </a:rPr>
                <a:t>이미지를 통한 관심사 공유에 집중한 사이트인 만큼 공유 기능이 뛰어나다</a:t>
              </a:r>
              <a:r>
                <a:rPr lang="en-US" altLang="ko-KR" sz="1600" dirty="0">
                  <a:solidFill>
                    <a:schemeClr val="accent4"/>
                  </a:solidFill>
                </a:rPr>
                <a:t>.</a:t>
              </a:r>
              <a:endParaRPr lang="ko-KR" alt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09BCBAD-8C97-491E-B592-90F844F927B1}"/>
              </a:ext>
            </a:extLst>
          </p:cNvPr>
          <p:cNvSpPr txBox="1"/>
          <p:nvPr/>
        </p:nvSpPr>
        <p:spPr>
          <a:xfrm>
            <a:off x="2263852" y="645071"/>
            <a:ext cx="1519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Pinterest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577D5-5129-4D26-B74E-BA25E5D29E31}"/>
              </a:ext>
            </a:extLst>
          </p:cNvPr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2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986433" y="1969894"/>
            <a:ext cx="3653077" cy="3653077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52491" y="1969893"/>
            <a:ext cx="3653076" cy="3653077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1969894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43912" y="2466693"/>
            <a:ext cx="2924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</a:rPr>
              <a:t>Similar Company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94B3BE-A427-4A7E-ACA3-6AB44D338A15}"/>
              </a:ext>
            </a:extLst>
          </p:cNvPr>
          <p:cNvSpPr txBox="1"/>
          <p:nvPr/>
        </p:nvSpPr>
        <p:spPr>
          <a:xfrm>
            <a:off x="1995925" y="2508419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</a:rPr>
              <a:t>Copyright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8E9896-06E7-4624-A116-2973BB7DD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7" r="1953" b="9406"/>
          <a:stretch/>
        </p:blipFill>
        <p:spPr>
          <a:xfrm>
            <a:off x="1225880" y="3121917"/>
            <a:ext cx="3009079" cy="1432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37550A-47DD-4EDF-A1A4-3C4A822E4B96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086350-BD41-4149-9F36-5C5EA6CEB1D1}"/>
              </a:ext>
            </a:extLst>
          </p:cNvPr>
          <p:cNvSpPr txBox="1"/>
          <p:nvPr/>
        </p:nvSpPr>
        <p:spPr>
          <a:xfrm>
            <a:off x="2289252" y="11809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약점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53A23A-8663-498D-A075-6EE6488EEE99}"/>
              </a:ext>
            </a:extLst>
          </p:cNvPr>
          <p:cNvSpPr txBox="1"/>
          <p:nvPr/>
        </p:nvSpPr>
        <p:spPr>
          <a:xfrm>
            <a:off x="2263852" y="645071"/>
            <a:ext cx="1519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Pinterest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F0197-EC4C-44F5-B912-7011FAF0112D}"/>
              </a:ext>
            </a:extLst>
          </p:cNvPr>
          <p:cNvSpPr txBox="1"/>
          <p:nvPr/>
        </p:nvSpPr>
        <p:spPr>
          <a:xfrm>
            <a:off x="8027537" y="2535285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/>
                </a:solidFill>
              </a:rPr>
              <a:t>MAU Reduction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32A3FB-0BA0-4EBE-A664-2E122EA5DF5D}"/>
              </a:ext>
            </a:extLst>
          </p:cNvPr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095A8-E52A-4E2D-B9AF-6A776D4BD027}"/>
              </a:ext>
            </a:extLst>
          </p:cNvPr>
          <p:cNvSpPr txBox="1"/>
          <p:nvPr/>
        </p:nvSpPr>
        <p:spPr>
          <a:xfrm>
            <a:off x="4781102" y="3031639"/>
            <a:ext cx="2787007" cy="199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 세계적으로 스마트폰 보급이 늘어나는 상황에서 다양한 사진관련 플랫폼들이 등장하여 경쟁이 치열 해졌다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 이는 비단 </a:t>
            </a:r>
            <a:r>
              <a:rPr lang="en-US" altLang="ko-KR" sz="1400" dirty="0">
                <a:solidFill>
                  <a:schemeClr val="accent4"/>
                </a:solidFill>
              </a:rPr>
              <a:t>Pinterest </a:t>
            </a:r>
            <a:r>
              <a:rPr lang="ko-KR" altLang="en-US" sz="1400" dirty="0">
                <a:solidFill>
                  <a:schemeClr val="accent4"/>
                </a:solidFill>
              </a:rPr>
              <a:t>뿐만 아니라 우리 또한 주의해야할 사항이다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D84BE-36A0-451A-94BF-703F92E6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84" y="3058505"/>
            <a:ext cx="2748367" cy="17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9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89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Adobe Stock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Adobe </a:t>
            </a:r>
            <a:r>
              <a:rPr lang="ko-KR" altLang="en-US" sz="1400" dirty="0">
                <a:solidFill>
                  <a:schemeClr val="accent4"/>
                </a:solidFill>
              </a:rPr>
              <a:t>사에서 직접 운영하는 컨텐츠 판매 사이트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65F538-6576-4B70-80D8-FFF6AD53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68" y="1799397"/>
            <a:ext cx="9064863" cy="45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1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217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Adobe Stock :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93AE27-851D-49D9-975E-AFF28519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9" b="8171"/>
          <a:stretch/>
        </p:blipFill>
        <p:spPr>
          <a:xfrm>
            <a:off x="4319041" y="1889561"/>
            <a:ext cx="3280930" cy="1919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D39A00-E3D4-4715-A00D-3A11ECC15739}"/>
              </a:ext>
            </a:extLst>
          </p:cNvPr>
          <p:cNvSpPr txBox="1"/>
          <p:nvPr/>
        </p:nvSpPr>
        <p:spPr>
          <a:xfrm>
            <a:off x="4508211" y="3835185"/>
            <a:ext cx="290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유명 아티스트의 사진을 구매가능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E6D312-5BC6-48D2-85A8-DD8449F28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08"/>
          <a:stretch/>
        </p:blipFill>
        <p:spPr>
          <a:xfrm>
            <a:off x="8227253" y="1889561"/>
            <a:ext cx="3344585" cy="19197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ì½íì¸  ìì´ì½ì ëí ì´ë¯¸ì§ ê²ìê²°ê³¼">
            <a:extLst>
              <a:ext uri="{FF2B5EF4-FFF2-40B4-BE49-F238E27FC236}">
                <a16:creationId xmlns:a16="http://schemas.microsoft.com/office/drawing/2014/main" id="{D67BED3D-D7CB-4CEA-B7C8-62327AB74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3809" r="13490" b="46162"/>
          <a:stretch/>
        </p:blipFill>
        <p:spPr bwMode="auto">
          <a:xfrm>
            <a:off x="744449" y="1889563"/>
            <a:ext cx="2947308" cy="19197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0EEAC9-3496-4177-A573-1F5A42BBC324}"/>
              </a:ext>
            </a:extLst>
          </p:cNvPr>
          <p:cNvSpPr txBox="1"/>
          <p:nvPr/>
        </p:nvSpPr>
        <p:spPr>
          <a:xfrm>
            <a:off x="659160" y="3854164"/>
            <a:ext cx="3117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비디오</a:t>
            </a:r>
            <a:r>
              <a:rPr lang="en-US" altLang="ko-KR" sz="1200" dirty="0"/>
              <a:t>, </a:t>
            </a:r>
            <a:r>
              <a:rPr lang="ko-KR" altLang="en-US" sz="1200" dirty="0"/>
              <a:t>템플릿 등의 다양한 콘텐츠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BDFC6-3B4E-445D-9329-CD15A5BE009D}"/>
              </a:ext>
            </a:extLst>
          </p:cNvPr>
          <p:cNvSpPr txBox="1"/>
          <p:nvPr/>
        </p:nvSpPr>
        <p:spPr>
          <a:xfrm>
            <a:off x="8340602" y="3823386"/>
            <a:ext cx="311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사진 구매 개수에 따른 구독 서비스</a:t>
            </a:r>
          </a:p>
        </p:txBody>
      </p:sp>
      <p:pic>
        <p:nvPicPr>
          <p:cNvPr id="1028" name="Picture 4" descr="ì´ëë¹ì¤í¡ ë¶ìì ëí ì´ë¯¸ì§ ê²ìê²°ê³¼">
            <a:extLst>
              <a:ext uri="{FF2B5EF4-FFF2-40B4-BE49-F238E27FC236}">
                <a16:creationId xmlns:a16="http://schemas.microsoft.com/office/drawing/2014/main" id="{43812A18-93C5-4145-8AAB-2CA848F5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06" y="4474854"/>
            <a:ext cx="2948771" cy="16586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AA2D5D-36CA-4C8E-8D98-D7F11C2F5FB8}"/>
              </a:ext>
            </a:extLst>
          </p:cNvPr>
          <p:cNvSpPr txBox="1"/>
          <p:nvPr/>
        </p:nvSpPr>
        <p:spPr>
          <a:xfrm>
            <a:off x="2646559" y="6166461"/>
            <a:ext cx="311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Creative Cloud</a:t>
            </a:r>
            <a:r>
              <a:rPr lang="ko-KR" altLang="en-US" sz="1400" dirty="0"/>
              <a:t>를 이용한 접근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63D108-6107-4059-9A42-B83918727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083" y="4474854"/>
            <a:ext cx="2648505" cy="16553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4F3924-6CC6-434B-BF90-142DC5D94B0A}"/>
              </a:ext>
            </a:extLst>
          </p:cNvPr>
          <p:cNvSpPr txBox="1"/>
          <p:nvPr/>
        </p:nvSpPr>
        <p:spPr>
          <a:xfrm>
            <a:off x="6668310" y="6166461"/>
            <a:ext cx="311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크기</a:t>
            </a:r>
            <a:r>
              <a:rPr lang="en-US" altLang="ko-KR" sz="1400" dirty="0"/>
              <a:t>, </a:t>
            </a:r>
            <a:r>
              <a:rPr lang="ko-KR" altLang="en-US" sz="1400" dirty="0"/>
              <a:t>라이선스 별로 차별화된 가격</a:t>
            </a:r>
          </a:p>
        </p:txBody>
      </p:sp>
    </p:spTree>
    <p:extLst>
      <p:ext uri="{BB962C8B-B14F-4D97-AF65-F5344CB8AC3E}">
        <p14:creationId xmlns:p14="http://schemas.microsoft.com/office/powerpoint/2010/main" val="36230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314" y="176310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217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Adobe Stock :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약점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A2D5D-36CA-4C8E-8D98-D7F11C2F5FB8}"/>
              </a:ext>
            </a:extLst>
          </p:cNvPr>
          <p:cNvSpPr txBox="1"/>
          <p:nvPr/>
        </p:nvSpPr>
        <p:spPr>
          <a:xfrm>
            <a:off x="7179686" y="5261534"/>
            <a:ext cx="312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 라이센스의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개별구매 불가</a:t>
            </a:r>
          </a:p>
        </p:txBody>
      </p:sp>
      <p:pic>
        <p:nvPicPr>
          <p:cNvPr id="2050" name="Picture 2" descr="ë ì´ë¯¸ì§ì ëí ì´ë¯¸ì§ ê²ìê²°ê³¼">
            <a:extLst>
              <a:ext uri="{FF2B5EF4-FFF2-40B4-BE49-F238E27FC236}">
                <a16:creationId xmlns:a16="http://schemas.microsoft.com/office/drawing/2014/main" id="{9EDD81AA-A6CD-4177-B0F0-8D7560EF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04" y="2404449"/>
            <a:ext cx="3827500" cy="28290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¬¶ì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3C7C202C-DAE0-404F-AF84-9ED2CDB3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69" y="2404449"/>
            <a:ext cx="3827500" cy="28290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9E986E-DC8F-49FA-8FD0-4845E680F98B}"/>
              </a:ext>
            </a:extLst>
          </p:cNvPr>
          <p:cNvSpPr txBox="1"/>
          <p:nvPr/>
        </p:nvSpPr>
        <p:spPr>
          <a:xfrm>
            <a:off x="2656486" y="5261534"/>
            <a:ext cx="175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ONLY </a:t>
            </a:r>
            <a:r>
              <a:rPr lang="ko-KR" altLang="en-US" sz="1400" dirty="0"/>
              <a:t>유료 콘텐츠</a:t>
            </a:r>
          </a:p>
        </p:txBody>
      </p:sp>
    </p:spTree>
    <p:extLst>
      <p:ext uri="{BB962C8B-B14F-4D97-AF65-F5344CB8AC3E}">
        <p14:creationId xmlns:p14="http://schemas.microsoft.com/office/powerpoint/2010/main" val="416088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3464" y="3541759"/>
            <a:ext cx="2464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Service</a:t>
            </a:r>
            <a:endParaRPr lang="ko-KR" altLang="en-US" sz="4400" b="1" spc="30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83976"/>
            <a:ext cx="7553131" cy="45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핵심 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2" b="43229"/>
          <a:stretch/>
        </p:blipFill>
        <p:spPr>
          <a:xfrm>
            <a:off x="1481886" y="2572487"/>
            <a:ext cx="2029298" cy="368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2" t="12398" r="28293"/>
          <a:stretch/>
        </p:blipFill>
        <p:spPr>
          <a:xfrm>
            <a:off x="6899047" y="2572487"/>
            <a:ext cx="4404049" cy="262161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481886" y="1822091"/>
            <a:ext cx="1632368" cy="615010"/>
            <a:chOff x="1739480" y="2348538"/>
            <a:chExt cx="1632368" cy="615010"/>
          </a:xfrm>
        </p:grpSpPr>
        <p:sp>
          <p:nvSpPr>
            <p:cNvPr id="14" name="타원 13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263852" y="2348538"/>
              <a:ext cx="1107996" cy="615010"/>
              <a:chOff x="2263852" y="2348538"/>
              <a:chExt cx="1107996" cy="61501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263852" y="234853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/>
                    </a:solidFill>
                  </a:rPr>
                  <a:t>카테고리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89252" y="2624994"/>
                <a:ext cx="1063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사진 분류</a:t>
                </a:r>
                <a:endParaRPr lang="en-US" altLang="ko-KR" sz="1600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6899047" y="1797888"/>
            <a:ext cx="2606745" cy="615010"/>
            <a:chOff x="1739480" y="2348538"/>
            <a:chExt cx="2606745" cy="615010"/>
          </a:xfrm>
        </p:grpSpPr>
        <p:sp>
          <p:nvSpPr>
            <p:cNvPr id="19" name="타원 18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263852" y="2348538"/>
              <a:ext cx="2082373" cy="615010"/>
              <a:chOff x="2263852" y="2348538"/>
              <a:chExt cx="2082373" cy="61501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63852" y="234853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/>
                    </a:solidFill>
                  </a:rPr>
                  <a:t>태그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289252" y="2624994"/>
                <a:ext cx="20569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사진 분류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accent4"/>
                    </a:solidFill>
                  </a:rPr>
                  <a:t>검색 가능</a:t>
                </a:r>
                <a:endParaRPr lang="en-US" altLang="ko-KR" sz="1600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20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핵심 기능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66581" y="1786687"/>
            <a:ext cx="2517225" cy="615010"/>
            <a:chOff x="1739480" y="2348538"/>
            <a:chExt cx="2517225" cy="615010"/>
          </a:xfrm>
        </p:grpSpPr>
        <p:sp>
          <p:nvSpPr>
            <p:cNvPr id="14" name="타원 13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263852" y="2348538"/>
              <a:ext cx="1992853" cy="615010"/>
              <a:chOff x="2263852" y="2348538"/>
              <a:chExt cx="1992853" cy="61501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263852" y="2348538"/>
                <a:ext cx="1992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/>
                    </a:solidFill>
                  </a:rPr>
                  <a:t>사진 업로드</a:t>
                </a:r>
                <a:r>
                  <a:rPr lang="en-US" altLang="ko-KR" dirty="0">
                    <a:solidFill>
                      <a:schemeClr val="accent4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accent4"/>
                    </a:solidFill>
                  </a:rPr>
                  <a:t>판매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289252" y="2624994"/>
                <a:ext cx="10631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수익 창출</a:t>
                </a:r>
                <a:endParaRPr lang="en-US" altLang="ko-KR" sz="1600" dirty="0">
                  <a:solidFill>
                    <a:schemeClr val="accent4"/>
                  </a:solidFill>
                </a:endParaRPr>
              </a:p>
            </p:txBody>
          </p:sp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29455" r="11582" b="6120"/>
          <a:stretch/>
        </p:blipFill>
        <p:spPr>
          <a:xfrm>
            <a:off x="7380514" y="2550084"/>
            <a:ext cx="4346548" cy="352960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t="10600" r="17133" b="9553"/>
          <a:stretch/>
        </p:blipFill>
        <p:spPr>
          <a:xfrm>
            <a:off x="1066581" y="2550084"/>
            <a:ext cx="3872205" cy="387220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197151" y="3666931"/>
            <a:ext cx="2015412" cy="115699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06673" y="4060763"/>
            <a:ext cx="15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수익 창출</a:t>
            </a:r>
          </a:p>
        </p:txBody>
      </p:sp>
    </p:spTree>
    <p:extLst>
      <p:ext uri="{BB962C8B-B14F-4D97-AF65-F5344CB8AC3E}">
        <p14:creationId xmlns:p14="http://schemas.microsoft.com/office/powerpoint/2010/main" val="299859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139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</a:t>
            </a:r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차우선순위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기능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481886" y="1911053"/>
            <a:ext cx="2916613" cy="646331"/>
            <a:chOff x="1739480" y="2437500"/>
            <a:chExt cx="2916613" cy="646331"/>
          </a:xfrm>
        </p:grpSpPr>
        <p:sp>
          <p:nvSpPr>
            <p:cNvPr id="14" name="타원 13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1575" y="2437500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사진 좋아요</a:t>
              </a:r>
              <a:r>
                <a:rPr lang="en-US" altLang="ko-KR" dirty="0">
                  <a:solidFill>
                    <a:schemeClr val="accent4"/>
                  </a:solidFill>
                </a:rPr>
                <a:t>, </a:t>
              </a:r>
              <a:r>
                <a:rPr lang="ko-KR" altLang="en-US" dirty="0" err="1">
                  <a:solidFill>
                    <a:schemeClr val="accent4"/>
                  </a:solidFill>
                </a:rPr>
                <a:t>즐겨찾기</a:t>
              </a:r>
              <a:endParaRPr lang="en-US" altLang="ko-KR" dirty="0">
                <a:solidFill>
                  <a:schemeClr val="accent4"/>
                </a:solidFill>
              </a:endParaRPr>
            </a:p>
            <a:p>
              <a:r>
                <a:rPr lang="ko-KR" altLang="en-US" dirty="0">
                  <a:solidFill>
                    <a:schemeClr val="accent4"/>
                  </a:solidFill>
                </a:rPr>
                <a:t> 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899047" y="1886850"/>
            <a:ext cx="1927320" cy="388681"/>
            <a:chOff x="1739480" y="2437500"/>
            <a:chExt cx="1927320" cy="388681"/>
          </a:xfrm>
        </p:grpSpPr>
        <p:sp>
          <p:nvSpPr>
            <p:cNvPr id="19" name="타원 18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63852" y="2447174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작가 </a:t>
              </a:r>
              <a:r>
                <a:rPr lang="ko-KR" altLang="en-US" dirty="0" err="1">
                  <a:solidFill>
                    <a:schemeClr val="accent4"/>
                  </a:solidFill>
                </a:rPr>
                <a:t>팔로우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807" r="42425" b="3023"/>
          <a:stretch/>
        </p:blipFill>
        <p:spPr>
          <a:xfrm>
            <a:off x="1481886" y="2572487"/>
            <a:ext cx="4503789" cy="3917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45" y="2572487"/>
            <a:ext cx="278892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191210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38670" y="192757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9816" y="304216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6706" y="434810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2677" y="575645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192757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4012" y="30514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경쟁사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09756" y="434810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Service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576949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추후 계획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9166" y="3408999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Pinterest</a:t>
            </a:r>
            <a:endParaRPr lang="ko-KR" altLang="en-US" sz="1400" spc="300" dirty="0">
              <a:solidFill>
                <a:schemeClr val="accent4"/>
              </a:solidFill>
              <a:latin typeface="+mj-ea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Adobe Stock</a:t>
            </a:r>
            <a:r>
              <a: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endParaRPr lang="en-US" altLang="ko-KR" sz="14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3499" y="4720157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Service </a:t>
            </a:r>
            <a:r>
              <a: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핵심기능</a:t>
            </a:r>
            <a:endParaRPr lang="en-US" altLang="ko-KR" sz="14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Service </a:t>
            </a:r>
            <a:r>
              <a:rPr lang="ko-KR" altLang="en-US" sz="1400" spc="30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차우선순위</a:t>
            </a:r>
            <a:r>
              <a:rPr lang="ko-KR" altLang="en-US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기능</a:t>
            </a:r>
            <a:endParaRPr lang="en-US" altLang="ko-KR" sz="1400" spc="30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3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Service UI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04031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22216" y="434156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19200" y="575982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139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</a:t>
            </a:r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차우선순위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기능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174330" y="2215490"/>
            <a:ext cx="3354514" cy="615010"/>
            <a:chOff x="1739480" y="2348538"/>
            <a:chExt cx="3354514" cy="615010"/>
          </a:xfrm>
        </p:grpSpPr>
        <p:sp>
          <p:nvSpPr>
            <p:cNvPr id="17" name="타원 16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263852" y="2348538"/>
              <a:ext cx="2830142" cy="615010"/>
              <a:chOff x="2263852" y="2348538"/>
              <a:chExt cx="2830142" cy="61501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263852" y="234853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/>
                    </a:solidFill>
                  </a:rPr>
                  <a:t>랭킹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289252" y="2624994"/>
                <a:ext cx="28047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사진 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‘</a:t>
                </a:r>
                <a:r>
                  <a:rPr lang="ko-KR" altLang="en-US" sz="1600" dirty="0">
                    <a:solidFill>
                      <a:schemeClr val="accent4"/>
                    </a:solidFill>
                  </a:rPr>
                  <a:t>좋아요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’ , </a:t>
                </a:r>
                <a:r>
                  <a:rPr lang="ko-KR" altLang="en-US" sz="1600" dirty="0">
                    <a:solidFill>
                      <a:schemeClr val="accent4"/>
                    </a:solidFill>
                  </a:rPr>
                  <a:t>작가 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‘</a:t>
                </a:r>
                <a:r>
                  <a:rPr lang="ko-KR" altLang="en-US" sz="1600" dirty="0" err="1">
                    <a:solidFill>
                      <a:schemeClr val="accent4"/>
                    </a:solidFill>
                  </a:rPr>
                  <a:t>팔로우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’ </a:t>
                </a:r>
              </a:p>
            </p:txBody>
          </p:sp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36" y="1896532"/>
            <a:ext cx="2001339" cy="47400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8049" y="2491946"/>
            <a:ext cx="1623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 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좋아요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개수에 따른 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랭킹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38049" y="4893023"/>
            <a:ext cx="1623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작가 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6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팔로우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개수에 따른 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랭킹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46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73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UI 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메인 화면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96419"/>
            <a:ext cx="8138886" cy="4611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24900" y="1796419"/>
            <a:ext cx="3020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자주 찾는 태그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일일 랭킹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47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UI -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로그인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" b="1059"/>
          <a:stretch/>
        </p:blipFill>
        <p:spPr>
          <a:xfrm>
            <a:off x="2001481" y="1799397"/>
            <a:ext cx="8189037" cy="41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870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UI 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이미지 다운로드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96419"/>
            <a:ext cx="8054340" cy="4792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2500" y="1796419"/>
            <a:ext cx="3290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연관 이미지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사진 정보</a:t>
            </a:r>
          </a:p>
        </p:txBody>
      </p:sp>
    </p:spTree>
    <p:extLst>
      <p:ext uri="{BB962C8B-B14F-4D97-AF65-F5344CB8AC3E}">
        <p14:creationId xmlns:p14="http://schemas.microsoft.com/office/powerpoint/2010/main" val="355780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47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UI -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업로드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5863" y="1796419"/>
            <a:ext cx="2179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다양한 카테고리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손쉬운 유료 배포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저작권 강화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r="333"/>
          <a:stretch/>
        </p:blipFill>
        <p:spPr>
          <a:xfrm>
            <a:off x="2263852" y="1796419"/>
            <a:ext cx="5862231" cy="48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78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93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Service UI -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마이페이지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8058" y="1796419"/>
            <a:ext cx="3122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마이 페이지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수익 확인 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81886" y="1796419"/>
            <a:ext cx="6081664" cy="4674705"/>
            <a:chOff x="1782145" y="597159"/>
            <a:chExt cx="6081664" cy="467470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145" y="597159"/>
              <a:ext cx="6081664" cy="153962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145" y="2136780"/>
              <a:ext cx="6081664" cy="3135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0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3464" y="3541759"/>
            <a:ext cx="2476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3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계획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83976"/>
            <a:ext cx="7553131" cy="45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2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9512" y="65239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55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추후 계획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94765" y="1889563"/>
            <a:ext cx="406584" cy="4597400"/>
            <a:chOff x="1510090" y="1778000"/>
            <a:chExt cx="406584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73947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0090" y="519303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987856" y="241684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사진 업로드 기능 구현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87856" y="530459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결제 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0165" y="3851042"/>
            <a:ext cx="23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4"/>
                </a:solidFill>
              </a:rPr>
              <a:t>무한스크롤 방식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84" y="1889563"/>
            <a:ext cx="5090045" cy="43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0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914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33355" y="633132"/>
            <a:ext cx="3883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INTRODUCE MEMBERS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8755" y="1169052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And ROLES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040" y="4898181"/>
            <a:ext cx="1114408" cy="9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문건우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BACK-END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&amp; LEADER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19875" y="493601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AB2E2F-CB5E-45B1-8585-4440798FA37A}"/>
              </a:ext>
            </a:extLst>
          </p:cNvPr>
          <p:cNvSpPr/>
          <p:nvPr/>
        </p:nvSpPr>
        <p:spPr>
          <a:xfrm>
            <a:off x="194980" y="1956196"/>
            <a:ext cx="2042085" cy="28113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4D012B-35DA-4D15-AFC7-D5825349D5FD}"/>
              </a:ext>
            </a:extLst>
          </p:cNvPr>
          <p:cNvSpPr txBox="1"/>
          <p:nvPr/>
        </p:nvSpPr>
        <p:spPr>
          <a:xfrm>
            <a:off x="2737951" y="4907255"/>
            <a:ext cx="1231171" cy="659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최정은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FRONT-END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F95DE2-6721-4453-88B6-055738038AF4}"/>
              </a:ext>
            </a:extLst>
          </p:cNvPr>
          <p:cNvCxnSpPr/>
          <p:nvPr/>
        </p:nvCxnSpPr>
        <p:spPr>
          <a:xfrm>
            <a:off x="2649786" y="4945085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1E844B-8D2F-4185-8B98-9F980D3F1BA1}"/>
              </a:ext>
            </a:extLst>
          </p:cNvPr>
          <p:cNvSpPr/>
          <p:nvPr/>
        </p:nvSpPr>
        <p:spPr>
          <a:xfrm>
            <a:off x="2624891" y="1965270"/>
            <a:ext cx="2042085" cy="28113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3AEF8-7FFD-4750-B83B-1B56C01468D0}"/>
              </a:ext>
            </a:extLst>
          </p:cNvPr>
          <p:cNvSpPr txBox="1"/>
          <p:nvPr/>
        </p:nvSpPr>
        <p:spPr>
          <a:xfrm>
            <a:off x="5208173" y="4898181"/>
            <a:ext cx="1231171" cy="9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accent4"/>
                </a:solidFill>
              </a:rPr>
              <a:t>이은비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FRONT-END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&amp; DESIGN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434A07-2042-4F90-AF71-1661EF382E31}"/>
              </a:ext>
            </a:extLst>
          </p:cNvPr>
          <p:cNvCxnSpPr/>
          <p:nvPr/>
        </p:nvCxnSpPr>
        <p:spPr>
          <a:xfrm>
            <a:off x="5120008" y="493601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E53283-F2FF-43FA-B214-B32DC8FB5991}"/>
              </a:ext>
            </a:extLst>
          </p:cNvPr>
          <p:cNvSpPr txBox="1"/>
          <p:nvPr/>
        </p:nvSpPr>
        <p:spPr>
          <a:xfrm>
            <a:off x="7613189" y="4898181"/>
            <a:ext cx="1231171" cy="659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권예림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FRONT-END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BDE109F-C340-4D90-9259-21A74E13D2B5}"/>
              </a:ext>
            </a:extLst>
          </p:cNvPr>
          <p:cNvCxnSpPr/>
          <p:nvPr/>
        </p:nvCxnSpPr>
        <p:spPr>
          <a:xfrm>
            <a:off x="7525024" y="493601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22125D-2248-495A-9C42-72EE4CD06DBE}"/>
              </a:ext>
            </a:extLst>
          </p:cNvPr>
          <p:cNvSpPr/>
          <p:nvPr/>
        </p:nvSpPr>
        <p:spPr>
          <a:xfrm>
            <a:off x="7500129" y="1956196"/>
            <a:ext cx="2042085" cy="28113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2C1BB-15AF-4D29-86E7-751816158A38}"/>
              </a:ext>
            </a:extLst>
          </p:cNvPr>
          <p:cNvSpPr txBox="1"/>
          <p:nvPr/>
        </p:nvSpPr>
        <p:spPr>
          <a:xfrm>
            <a:off x="10043100" y="4898181"/>
            <a:ext cx="1231171" cy="659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accent4"/>
                </a:solidFill>
              </a:rPr>
              <a:t>표석훈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FRONT-END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6204086-8DDC-4F18-8345-BA10E16D1D05}"/>
              </a:ext>
            </a:extLst>
          </p:cNvPr>
          <p:cNvCxnSpPr/>
          <p:nvPr/>
        </p:nvCxnSpPr>
        <p:spPr>
          <a:xfrm>
            <a:off x="9954935" y="4936011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D48D45-1F76-4153-A006-DBED2D6E2336}"/>
              </a:ext>
            </a:extLst>
          </p:cNvPr>
          <p:cNvSpPr/>
          <p:nvPr/>
        </p:nvSpPr>
        <p:spPr>
          <a:xfrm>
            <a:off x="9930040" y="1956196"/>
            <a:ext cx="2042085" cy="28113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FD1F68-5616-452E-B7DA-7B6688611EC9}"/>
              </a:ext>
            </a:extLst>
          </p:cNvPr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D7820F-5732-447D-8149-110B998EB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9" t="28555" r="14798" b="25809"/>
          <a:stretch/>
        </p:blipFill>
        <p:spPr>
          <a:xfrm>
            <a:off x="7500129" y="1956196"/>
            <a:ext cx="2042085" cy="2811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EEE333-5942-49BF-9542-F95E8F13A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37" r="40233" b="30869"/>
          <a:stretch/>
        </p:blipFill>
        <p:spPr>
          <a:xfrm>
            <a:off x="5070218" y="1921988"/>
            <a:ext cx="2042085" cy="2844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EA13C-30FE-49A1-936B-740E430E2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8" t="26946" b="28962"/>
          <a:stretch/>
        </p:blipFill>
        <p:spPr>
          <a:xfrm>
            <a:off x="2790407" y="1965270"/>
            <a:ext cx="1725929" cy="28114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D4D45E-B51C-4430-B93F-850274EC0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20" t="30473" r="50312" b="28964"/>
          <a:stretch/>
        </p:blipFill>
        <p:spPr>
          <a:xfrm>
            <a:off x="4416552" y="1963424"/>
            <a:ext cx="250424" cy="28114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C0EC64-752B-4AF3-A0E1-6405AD717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20" t="30473" r="50312" b="28964"/>
          <a:stretch/>
        </p:blipFill>
        <p:spPr>
          <a:xfrm>
            <a:off x="2620077" y="1963424"/>
            <a:ext cx="250424" cy="28114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F73F4C-E673-45F1-BE5D-23CF4D229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b="40955"/>
          <a:stretch/>
        </p:blipFill>
        <p:spPr>
          <a:xfrm>
            <a:off x="348827" y="2104574"/>
            <a:ext cx="1764715" cy="24034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7A523B8-5564-4839-A04F-8088D99CE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999" r="42477" b="39334"/>
          <a:stretch/>
        </p:blipFill>
        <p:spPr>
          <a:xfrm>
            <a:off x="9924131" y="2094532"/>
            <a:ext cx="1919042" cy="25146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751CC1-3EC2-4D24-A424-1F13B17A7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r="42475" b="40955"/>
          <a:stretch/>
        </p:blipFill>
        <p:spPr>
          <a:xfrm>
            <a:off x="186226" y="1936114"/>
            <a:ext cx="409619" cy="28314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2950772-4DFB-4E4E-856F-BCC475261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r="42475" b="40955"/>
          <a:stretch/>
        </p:blipFill>
        <p:spPr>
          <a:xfrm>
            <a:off x="1833355" y="1953417"/>
            <a:ext cx="409619" cy="283143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25F0290-60B6-4D54-B89A-64B27EEFD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b="73311"/>
          <a:stretch/>
        </p:blipFill>
        <p:spPr>
          <a:xfrm>
            <a:off x="451752" y="1947023"/>
            <a:ext cx="1764715" cy="1844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48A924F-52DD-4DBD-8B61-37F4086BD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b="73311"/>
          <a:stretch/>
        </p:blipFill>
        <p:spPr>
          <a:xfrm>
            <a:off x="486044" y="4453297"/>
            <a:ext cx="1764715" cy="32064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6CDA6C2-3321-4FCD-B492-33E49DC05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r="42475" b="40955"/>
          <a:stretch/>
        </p:blipFill>
        <p:spPr>
          <a:xfrm>
            <a:off x="11584434" y="1936113"/>
            <a:ext cx="409619" cy="2831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4CF67BF-0950-4AAA-A547-1CB593534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b="73311"/>
          <a:stretch/>
        </p:blipFill>
        <p:spPr>
          <a:xfrm>
            <a:off x="9840317" y="1953417"/>
            <a:ext cx="1764715" cy="1844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FB18FB7-A901-4CC0-AFD9-4E5B716083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03" t="23999" b="73311"/>
          <a:stretch/>
        </p:blipFill>
        <p:spPr>
          <a:xfrm>
            <a:off x="9840317" y="4581690"/>
            <a:ext cx="1764715" cy="1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3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3464" y="3541759"/>
            <a:ext cx="3704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3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1.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83976"/>
            <a:ext cx="7553131" cy="45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0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이미지 사용량 증가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SNS </a:t>
            </a:r>
            <a:r>
              <a:rPr lang="ko-KR" altLang="en-US" sz="1400" dirty="0">
                <a:solidFill>
                  <a:schemeClr val="accent4"/>
                </a:solidFill>
              </a:rPr>
              <a:t>발달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광고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및 홍보 시장의 확대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창작 이미지 이용 증가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74858" y="1970225"/>
            <a:ext cx="4052654" cy="615010"/>
            <a:chOff x="1739480" y="2348538"/>
            <a:chExt cx="4052654" cy="615010"/>
          </a:xfrm>
        </p:grpSpPr>
        <p:sp>
          <p:nvSpPr>
            <p:cNvPr id="62" name="타원 61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263852" y="2348538"/>
              <a:ext cx="3528282" cy="615010"/>
              <a:chOff x="2263852" y="2348538"/>
              <a:chExt cx="3528282" cy="6150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2263852" y="2348538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4"/>
                    </a:solidFill>
                  </a:rPr>
                  <a:t>SNS </a:t>
                </a:r>
                <a:r>
                  <a:rPr lang="ko-KR" altLang="en-US" dirty="0">
                    <a:solidFill>
                      <a:schemeClr val="accent4"/>
                    </a:solidFill>
                  </a:rPr>
                  <a:t>발달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89252" y="2624994"/>
                <a:ext cx="3502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사진으로 소통하는 </a:t>
                </a:r>
                <a:r>
                  <a:rPr lang="en-US" altLang="ko-KR" sz="1600" dirty="0">
                    <a:solidFill>
                      <a:schemeClr val="accent4"/>
                    </a:solidFill>
                  </a:rPr>
                  <a:t>SNS</a:t>
                </a:r>
                <a:r>
                  <a:rPr lang="ko-KR" altLang="en-US" sz="1600" dirty="0">
                    <a:solidFill>
                      <a:schemeClr val="accent4"/>
                    </a:solidFill>
                  </a:rPr>
                  <a:t>의 이용 증가</a:t>
                </a:r>
                <a:endParaRPr lang="en-US" altLang="ko-KR" sz="1600" dirty="0">
                  <a:solidFill>
                    <a:schemeClr val="accent4"/>
                  </a:solidFill>
                </a:endParaRPr>
              </a:p>
            </p:txBody>
          </p:sp>
        </p:grpSp>
      </p:grpSp>
      <p:pic>
        <p:nvPicPr>
          <p:cNvPr id="2050" name="Picture 2" descr="C:\Users\xkcka\OneDrive\Desktop\캐캐캐\KakaoTalk_20190808_1639573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1784844"/>
            <a:ext cx="4714875" cy="46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xkcka\OneDrive\Desktop\캐캐캐\KakaoTalk_20190808_1652061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61" y="3161507"/>
            <a:ext cx="3414712" cy="29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5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이미지 사용량 증가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SNS </a:t>
            </a:r>
            <a:r>
              <a:rPr lang="ko-KR" altLang="en-US" sz="1400" dirty="0">
                <a:solidFill>
                  <a:schemeClr val="accent4"/>
                </a:solidFill>
              </a:rPr>
              <a:t>발달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광고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및 홍보 시장의 확대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창작 이미지 이용 증가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74858" y="1970225"/>
            <a:ext cx="3273843" cy="615010"/>
            <a:chOff x="1739480" y="2348538"/>
            <a:chExt cx="3273843" cy="615010"/>
          </a:xfrm>
        </p:grpSpPr>
        <p:sp>
          <p:nvSpPr>
            <p:cNvPr id="62" name="타원 61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263852" y="2348538"/>
              <a:ext cx="2749471" cy="615010"/>
              <a:chOff x="2263852" y="2348538"/>
              <a:chExt cx="2749471" cy="6150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2263852" y="2348538"/>
                <a:ext cx="2749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/>
                    </a:solidFill>
                  </a:rPr>
                  <a:t>광고 및 홍보 시장의 확대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36877" y="2624994"/>
                <a:ext cx="24673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/>
                    </a:solidFill>
                  </a:rPr>
                  <a:t>창작 이미지의 이용 증가</a:t>
                </a:r>
                <a:endParaRPr lang="en-US" altLang="ko-KR" sz="1600" dirty="0">
                  <a:solidFill>
                    <a:schemeClr val="accent4"/>
                  </a:solidFill>
                </a:endParaRPr>
              </a:p>
            </p:txBody>
          </p:sp>
        </p:grpSp>
      </p:grpSp>
      <p:pic>
        <p:nvPicPr>
          <p:cNvPr id="3074" name="Picture 2" descr="C:\Users\xkcka\OneDrive\Desktop\캐캐캐\그림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11" y="3004738"/>
            <a:ext cx="5825733" cy="3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210792" y="2154891"/>
          <a:ext cx="4761718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사이트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일일 이용자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Freepik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4,033,549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Pixabay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2,699,983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Unsplash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2,178,146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AdobeStock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732,221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ShutterStock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3,983,285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Pixiv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1,324,027</a:t>
                      </a:r>
                      <a:endParaRPr lang="ko-KR" altLang="en-US" sz="16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91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이미지 제공 사이트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22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사진 및 일러스트의 업로드와 유료 </a:t>
            </a:r>
            <a:r>
              <a:rPr lang="en-US" altLang="ko-KR" sz="1400" dirty="0">
                <a:solidFill>
                  <a:schemeClr val="accent4"/>
                </a:solidFill>
              </a:rPr>
              <a:t>/ </a:t>
            </a:r>
            <a:r>
              <a:rPr lang="ko-KR" altLang="en-US" sz="1400" dirty="0">
                <a:solidFill>
                  <a:schemeClr val="accent4"/>
                </a:solidFill>
              </a:rPr>
              <a:t>무료 다운로드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accent4"/>
                </a:solidFill>
              </a:rPr>
              <a:t>이미지 제공 사이트 장점</a:t>
            </a:r>
            <a:endParaRPr lang="en-US" altLang="ko-KR" sz="1800" dirty="0">
              <a:solidFill>
                <a:schemeClr val="accent4"/>
              </a:solidFill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 dirty="0">
                <a:solidFill>
                  <a:schemeClr val="accent4"/>
                </a:solidFill>
              </a:rPr>
              <a:t>저작권이 없는 사진을 안전하고 손쉽게 다운로드 할 수 있다</a:t>
            </a: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 dirty="0">
                <a:solidFill>
                  <a:schemeClr val="accent4"/>
                </a:solidFill>
              </a:rPr>
              <a:t>저작권이 있는 사진을 안전하게 배포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다운로드 할 수 있다</a:t>
            </a:r>
            <a:endParaRPr lang="en-US" altLang="ko-KR" sz="18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altLang="ko-KR" sz="2200" dirty="0">
              <a:solidFill>
                <a:schemeClr val="accent4"/>
              </a:solidFill>
            </a:endParaRPr>
          </a:p>
          <a:p>
            <a:pPr lvl="1"/>
            <a:endParaRPr lang="ko-KR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3" name="다이어그램 12"/>
          <p:cNvGraphicFramePr/>
          <p:nvPr>
            <p:extLst/>
          </p:nvPr>
        </p:nvGraphicFramePr>
        <p:xfrm>
          <a:off x="1012427" y="2324100"/>
          <a:ext cx="10271964" cy="425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31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75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스톡 이미지란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?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4482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이미지 확보를 위한 시간과 비용의 부족으로 인한 발달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012427" y="1954565"/>
            <a:ext cx="5872162" cy="1362186"/>
            <a:chOff x="2705101" y="1743075"/>
            <a:chExt cx="6924675" cy="15906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705101" y="1743075"/>
              <a:ext cx="6924675" cy="1590675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887544" y="1895364"/>
              <a:ext cx="6550262" cy="13145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0030" tIns="240030" rIns="240030" bIns="240030" numCol="1" spcCol="1270" anchor="ctr" anchorCtr="0">
              <a:noAutofit/>
            </a:bodyPr>
            <a:lstStyle/>
            <a:p>
              <a:pPr lvl="0" algn="ctr" defTabSz="28003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6300" kern="1200" dirty="0">
                  <a:solidFill>
                    <a:schemeClr val="bg2">
                      <a:lumMod val="25000"/>
                    </a:schemeClr>
                  </a:solidFill>
                </a:rPr>
                <a:t>Stock image</a:t>
              </a:r>
              <a:endParaRPr lang="ko-KR" altLang="en-US" sz="6300" kern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58774" y="4208463"/>
            <a:ext cx="5335675" cy="1928021"/>
            <a:chOff x="2133600" y="3996804"/>
            <a:chExt cx="5335675" cy="1928021"/>
          </a:xfrm>
        </p:grpSpPr>
        <p:sp>
          <p:nvSpPr>
            <p:cNvPr id="41" name="Freeform 6"/>
            <p:cNvSpPr>
              <a:spLocks noEditPoints="1"/>
            </p:cNvSpPr>
            <p:nvPr/>
          </p:nvSpPr>
          <p:spPr bwMode="auto">
            <a:xfrm flipH="1">
              <a:off x="3691809" y="4302001"/>
              <a:ext cx="1652588" cy="1317625"/>
            </a:xfrm>
            <a:custGeom>
              <a:avLst/>
              <a:gdLst>
                <a:gd name="T0" fmla="*/ 970 w 1041"/>
                <a:gd name="T1" fmla="*/ 175 h 830"/>
                <a:gd name="T2" fmla="*/ 984 w 1041"/>
                <a:gd name="T3" fmla="*/ 177 h 830"/>
                <a:gd name="T4" fmla="*/ 626 w 1041"/>
                <a:gd name="T5" fmla="*/ 467 h 830"/>
                <a:gd name="T6" fmla="*/ 248 w 1041"/>
                <a:gd name="T7" fmla="*/ 184 h 830"/>
                <a:gd name="T8" fmla="*/ 282 w 1041"/>
                <a:gd name="T9" fmla="*/ 175 h 830"/>
                <a:gd name="T10" fmla="*/ 154 w 1041"/>
                <a:gd name="T11" fmla="*/ 403 h 830"/>
                <a:gd name="T12" fmla="*/ 213 w 1041"/>
                <a:gd name="T13" fmla="*/ 467 h 830"/>
                <a:gd name="T14" fmla="*/ 0 w 1041"/>
                <a:gd name="T15" fmla="*/ 567 h 830"/>
                <a:gd name="T16" fmla="*/ 213 w 1041"/>
                <a:gd name="T17" fmla="*/ 632 h 830"/>
                <a:gd name="T18" fmla="*/ 213 w 1041"/>
                <a:gd name="T19" fmla="*/ 644 h 830"/>
                <a:gd name="T20" fmla="*/ 496 w 1041"/>
                <a:gd name="T21" fmla="*/ 450 h 830"/>
                <a:gd name="T22" fmla="*/ 213 w 1041"/>
                <a:gd name="T23" fmla="*/ 238 h 830"/>
                <a:gd name="T24" fmla="*/ 213 w 1041"/>
                <a:gd name="T25" fmla="*/ 403 h 830"/>
                <a:gd name="T26" fmla="*/ 154 w 1041"/>
                <a:gd name="T27" fmla="*/ 403 h 830"/>
                <a:gd name="T28" fmla="*/ 603 w 1041"/>
                <a:gd name="T29" fmla="*/ 765 h 830"/>
                <a:gd name="T30" fmla="*/ 154 w 1041"/>
                <a:gd name="T31" fmla="*/ 830 h 830"/>
                <a:gd name="T32" fmla="*/ 138 w 1041"/>
                <a:gd name="T33" fmla="*/ 765 h 830"/>
                <a:gd name="T34" fmla="*/ 803 w 1041"/>
                <a:gd name="T35" fmla="*/ 0 h 830"/>
                <a:gd name="T36" fmla="*/ 605 w 1041"/>
                <a:gd name="T37" fmla="*/ 65 h 830"/>
                <a:gd name="T38" fmla="*/ 88 w 1041"/>
                <a:gd name="T39" fmla="*/ 125 h 830"/>
                <a:gd name="T40" fmla="*/ 350 w 1041"/>
                <a:gd name="T41" fmla="*/ 52 h 830"/>
                <a:gd name="T42" fmla="*/ 338 w 1041"/>
                <a:gd name="T43" fmla="*/ 0 h 830"/>
                <a:gd name="T44" fmla="*/ 759 w 1041"/>
                <a:gd name="T45" fmla="*/ 446 h 830"/>
                <a:gd name="T46" fmla="*/ 1036 w 1041"/>
                <a:gd name="T47" fmla="*/ 651 h 830"/>
                <a:gd name="T48" fmla="*/ 1041 w 1041"/>
                <a:gd name="T49" fmla="*/ 630 h 830"/>
                <a:gd name="T50" fmla="*/ 1041 w 1041"/>
                <a:gd name="T51" fmla="*/ 244 h 830"/>
                <a:gd name="T52" fmla="*/ 1039 w 1041"/>
                <a:gd name="T53" fmla="*/ 232 h 830"/>
                <a:gd name="T54" fmla="*/ 988 w 1041"/>
                <a:gd name="T55" fmla="*/ 699 h 830"/>
                <a:gd name="T56" fmla="*/ 970 w 1041"/>
                <a:gd name="T57" fmla="*/ 701 h 830"/>
                <a:gd name="T58" fmla="*/ 282 w 1041"/>
                <a:gd name="T59" fmla="*/ 701 h 830"/>
                <a:gd name="T60" fmla="*/ 551 w 1041"/>
                <a:gd name="T61" fmla="*/ 492 h 830"/>
                <a:gd name="T62" fmla="*/ 626 w 1041"/>
                <a:gd name="T63" fmla="*/ 548 h 830"/>
                <a:gd name="T64" fmla="*/ 705 w 1041"/>
                <a:gd name="T65" fmla="*/ 488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1" h="830">
                  <a:moveTo>
                    <a:pt x="282" y="175"/>
                  </a:moveTo>
                  <a:lnTo>
                    <a:pt x="970" y="175"/>
                  </a:lnTo>
                  <a:lnTo>
                    <a:pt x="970" y="175"/>
                  </a:lnTo>
                  <a:lnTo>
                    <a:pt x="984" y="177"/>
                  </a:lnTo>
                  <a:lnTo>
                    <a:pt x="997" y="179"/>
                  </a:lnTo>
                  <a:lnTo>
                    <a:pt x="626" y="467"/>
                  </a:lnTo>
                  <a:lnTo>
                    <a:pt x="248" y="184"/>
                  </a:lnTo>
                  <a:lnTo>
                    <a:pt x="248" y="184"/>
                  </a:lnTo>
                  <a:lnTo>
                    <a:pt x="265" y="177"/>
                  </a:lnTo>
                  <a:lnTo>
                    <a:pt x="282" y="175"/>
                  </a:lnTo>
                  <a:lnTo>
                    <a:pt x="282" y="175"/>
                  </a:lnTo>
                  <a:close/>
                  <a:moveTo>
                    <a:pt x="154" y="403"/>
                  </a:moveTo>
                  <a:lnTo>
                    <a:pt x="175" y="467"/>
                  </a:lnTo>
                  <a:lnTo>
                    <a:pt x="213" y="467"/>
                  </a:lnTo>
                  <a:lnTo>
                    <a:pt x="213" y="567"/>
                  </a:lnTo>
                  <a:lnTo>
                    <a:pt x="0" y="567"/>
                  </a:lnTo>
                  <a:lnTo>
                    <a:pt x="21" y="632"/>
                  </a:lnTo>
                  <a:lnTo>
                    <a:pt x="213" y="632"/>
                  </a:lnTo>
                  <a:lnTo>
                    <a:pt x="213" y="632"/>
                  </a:lnTo>
                  <a:lnTo>
                    <a:pt x="213" y="644"/>
                  </a:lnTo>
                  <a:lnTo>
                    <a:pt x="217" y="655"/>
                  </a:lnTo>
                  <a:lnTo>
                    <a:pt x="496" y="450"/>
                  </a:lnTo>
                  <a:lnTo>
                    <a:pt x="213" y="238"/>
                  </a:lnTo>
                  <a:lnTo>
                    <a:pt x="213" y="238"/>
                  </a:lnTo>
                  <a:lnTo>
                    <a:pt x="213" y="244"/>
                  </a:lnTo>
                  <a:lnTo>
                    <a:pt x="213" y="403"/>
                  </a:lnTo>
                  <a:lnTo>
                    <a:pt x="154" y="403"/>
                  </a:lnTo>
                  <a:lnTo>
                    <a:pt x="154" y="403"/>
                  </a:lnTo>
                  <a:close/>
                  <a:moveTo>
                    <a:pt x="138" y="765"/>
                  </a:moveTo>
                  <a:lnTo>
                    <a:pt x="603" y="765"/>
                  </a:lnTo>
                  <a:lnTo>
                    <a:pt x="619" y="830"/>
                  </a:lnTo>
                  <a:lnTo>
                    <a:pt x="154" y="830"/>
                  </a:lnTo>
                  <a:lnTo>
                    <a:pt x="138" y="765"/>
                  </a:lnTo>
                  <a:lnTo>
                    <a:pt x="138" y="765"/>
                  </a:lnTo>
                  <a:close/>
                  <a:moveTo>
                    <a:pt x="338" y="0"/>
                  </a:moveTo>
                  <a:lnTo>
                    <a:pt x="803" y="0"/>
                  </a:lnTo>
                  <a:lnTo>
                    <a:pt x="820" y="65"/>
                  </a:lnTo>
                  <a:lnTo>
                    <a:pt x="605" y="65"/>
                  </a:lnTo>
                  <a:lnTo>
                    <a:pt x="619" y="125"/>
                  </a:lnTo>
                  <a:lnTo>
                    <a:pt x="88" y="125"/>
                  </a:lnTo>
                  <a:lnTo>
                    <a:pt x="69" y="52"/>
                  </a:lnTo>
                  <a:lnTo>
                    <a:pt x="350" y="52"/>
                  </a:lnTo>
                  <a:lnTo>
                    <a:pt x="338" y="0"/>
                  </a:lnTo>
                  <a:lnTo>
                    <a:pt x="338" y="0"/>
                  </a:lnTo>
                  <a:close/>
                  <a:moveTo>
                    <a:pt x="1039" y="232"/>
                  </a:moveTo>
                  <a:lnTo>
                    <a:pt x="759" y="446"/>
                  </a:lnTo>
                  <a:lnTo>
                    <a:pt x="1036" y="651"/>
                  </a:lnTo>
                  <a:lnTo>
                    <a:pt x="1036" y="651"/>
                  </a:lnTo>
                  <a:lnTo>
                    <a:pt x="1039" y="640"/>
                  </a:lnTo>
                  <a:lnTo>
                    <a:pt x="1041" y="630"/>
                  </a:lnTo>
                  <a:lnTo>
                    <a:pt x="1041" y="244"/>
                  </a:lnTo>
                  <a:lnTo>
                    <a:pt x="1041" y="244"/>
                  </a:lnTo>
                  <a:lnTo>
                    <a:pt x="1039" y="232"/>
                  </a:lnTo>
                  <a:lnTo>
                    <a:pt x="1039" y="232"/>
                  </a:lnTo>
                  <a:close/>
                  <a:moveTo>
                    <a:pt x="988" y="699"/>
                  </a:moveTo>
                  <a:lnTo>
                    <a:pt x="988" y="699"/>
                  </a:lnTo>
                  <a:lnTo>
                    <a:pt x="980" y="699"/>
                  </a:lnTo>
                  <a:lnTo>
                    <a:pt x="970" y="701"/>
                  </a:lnTo>
                  <a:lnTo>
                    <a:pt x="282" y="701"/>
                  </a:lnTo>
                  <a:lnTo>
                    <a:pt x="282" y="701"/>
                  </a:lnTo>
                  <a:lnTo>
                    <a:pt x="269" y="699"/>
                  </a:lnTo>
                  <a:lnTo>
                    <a:pt x="551" y="492"/>
                  </a:lnTo>
                  <a:lnTo>
                    <a:pt x="607" y="534"/>
                  </a:lnTo>
                  <a:lnTo>
                    <a:pt x="626" y="548"/>
                  </a:lnTo>
                  <a:lnTo>
                    <a:pt x="646" y="534"/>
                  </a:lnTo>
                  <a:lnTo>
                    <a:pt x="705" y="488"/>
                  </a:lnTo>
                  <a:lnTo>
                    <a:pt x="988" y="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2133600" y="3996804"/>
              <a:ext cx="844249" cy="1928020"/>
            </a:xfrm>
            <a:custGeom>
              <a:avLst/>
              <a:gdLst>
                <a:gd name="T0" fmla="*/ 218 w 456"/>
                <a:gd name="T1" fmla="*/ 8 h 931"/>
                <a:gd name="T2" fmla="*/ 275 w 456"/>
                <a:gd name="T3" fmla="*/ 67 h 931"/>
                <a:gd name="T4" fmla="*/ 283 w 456"/>
                <a:gd name="T5" fmla="*/ 133 h 931"/>
                <a:gd name="T6" fmla="*/ 236 w 456"/>
                <a:gd name="T7" fmla="*/ 202 h 931"/>
                <a:gd name="T8" fmla="*/ 174 w 456"/>
                <a:gd name="T9" fmla="*/ 222 h 931"/>
                <a:gd name="T10" fmla="*/ 95 w 456"/>
                <a:gd name="T11" fmla="*/ 189 h 931"/>
                <a:gd name="T12" fmla="*/ 63 w 456"/>
                <a:gd name="T13" fmla="*/ 111 h 931"/>
                <a:gd name="T14" fmla="*/ 81 w 456"/>
                <a:gd name="T15" fmla="*/ 48 h 931"/>
                <a:gd name="T16" fmla="*/ 150 w 456"/>
                <a:gd name="T17" fmla="*/ 2 h 931"/>
                <a:gd name="T18" fmla="*/ 303 w 456"/>
                <a:gd name="T19" fmla="*/ 611 h 931"/>
                <a:gd name="T20" fmla="*/ 200 w 456"/>
                <a:gd name="T21" fmla="*/ 591 h 931"/>
                <a:gd name="T22" fmla="*/ 172 w 456"/>
                <a:gd name="T23" fmla="*/ 611 h 931"/>
                <a:gd name="T24" fmla="*/ 164 w 456"/>
                <a:gd name="T25" fmla="*/ 784 h 931"/>
                <a:gd name="T26" fmla="*/ 57 w 456"/>
                <a:gd name="T27" fmla="*/ 607 h 931"/>
                <a:gd name="T28" fmla="*/ 15 w 456"/>
                <a:gd name="T29" fmla="*/ 570 h 931"/>
                <a:gd name="T30" fmla="*/ 0 w 456"/>
                <a:gd name="T31" fmla="*/ 514 h 931"/>
                <a:gd name="T32" fmla="*/ 8 w 456"/>
                <a:gd name="T33" fmla="*/ 308 h 931"/>
                <a:gd name="T34" fmla="*/ 65 w 456"/>
                <a:gd name="T35" fmla="*/ 250 h 931"/>
                <a:gd name="T36" fmla="*/ 236 w 456"/>
                <a:gd name="T37" fmla="*/ 242 h 931"/>
                <a:gd name="T38" fmla="*/ 309 w 456"/>
                <a:gd name="T39" fmla="*/ 274 h 931"/>
                <a:gd name="T40" fmla="*/ 341 w 456"/>
                <a:gd name="T41" fmla="*/ 347 h 931"/>
                <a:gd name="T42" fmla="*/ 341 w 456"/>
                <a:gd name="T43" fmla="*/ 611 h 931"/>
                <a:gd name="T44" fmla="*/ 450 w 456"/>
                <a:gd name="T45" fmla="*/ 617 h 931"/>
                <a:gd name="T46" fmla="*/ 456 w 456"/>
                <a:gd name="T47" fmla="*/ 786 h 931"/>
                <a:gd name="T48" fmla="*/ 432 w 456"/>
                <a:gd name="T49" fmla="*/ 810 h 931"/>
                <a:gd name="T50" fmla="*/ 192 w 456"/>
                <a:gd name="T51" fmla="*/ 802 h 931"/>
                <a:gd name="T52" fmla="*/ 186 w 456"/>
                <a:gd name="T53" fmla="*/ 635 h 931"/>
                <a:gd name="T54" fmla="*/ 210 w 456"/>
                <a:gd name="T55" fmla="*/ 611 h 931"/>
                <a:gd name="T56" fmla="*/ 361 w 456"/>
                <a:gd name="T57" fmla="*/ 675 h 931"/>
                <a:gd name="T58" fmla="*/ 353 w 456"/>
                <a:gd name="T59" fmla="*/ 651 h 931"/>
                <a:gd name="T60" fmla="*/ 331 w 456"/>
                <a:gd name="T61" fmla="*/ 641 h 931"/>
                <a:gd name="T62" fmla="*/ 315 w 456"/>
                <a:gd name="T63" fmla="*/ 641 h 931"/>
                <a:gd name="T64" fmla="*/ 289 w 456"/>
                <a:gd name="T65" fmla="*/ 651 h 931"/>
                <a:gd name="T66" fmla="*/ 281 w 456"/>
                <a:gd name="T67" fmla="*/ 675 h 931"/>
                <a:gd name="T68" fmla="*/ 289 w 456"/>
                <a:gd name="T69" fmla="*/ 701 h 931"/>
                <a:gd name="T70" fmla="*/ 315 w 456"/>
                <a:gd name="T71" fmla="*/ 720 h 931"/>
                <a:gd name="T72" fmla="*/ 327 w 456"/>
                <a:gd name="T73" fmla="*/ 746 h 931"/>
                <a:gd name="T74" fmla="*/ 325 w 456"/>
                <a:gd name="T75" fmla="*/ 754 h 931"/>
                <a:gd name="T76" fmla="*/ 317 w 456"/>
                <a:gd name="T77" fmla="*/ 752 h 931"/>
                <a:gd name="T78" fmla="*/ 281 w 456"/>
                <a:gd name="T79" fmla="*/ 728 h 931"/>
                <a:gd name="T80" fmla="*/ 283 w 456"/>
                <a:gd name="T81" fmla="*/ 752 h 931"/>
                <a:gd name="T82" fmla="*/ 303 w 456"/>
                <a:gd name="T83" fmla="*/ 772 h 931"/>
                <a:gd name="T84" fmla="*/ 331 w 456"/>
                <a:gd name="T85" fmla="*/ 776 h 931"/>
                <a:gd name="T86" fmla="*/ 351 w 456"/>
                <a:gd name="T87" fmla="*/ 768 h 931"/>
                <a:gd name="T88" fmla="*/ 363 w 456"/>
                <a:gd name="T89" fmla="*/ 752 h 931"/>
                <a:gd name="T90" fmla="*/ 365 w 456"/>
                <a:gd name="T91" fmla="*/ 724 h 931"/>
                <a:gd name="T92" fmla="*/ 355 w 456"/>
                <a:gd name="T93" fmla="*/ 705 h 931"/>
                <a:gd name="T94" fmla="*/ 319 w 456"/>
                <a:gd name="T95" fmla="*/ 681 h 931"/>
                <a:gd name="T96" fmla="*/ 315 w 456"/>
                <a:gd name="T97" fmla="*/ 671 h 931"/>
                <a:gd name="T98" fmla="*/ 321 w 456"/>
                <a:gd name="T99" fmla="*/ 661 h 931"/>
                <a:gd name="T100" fmla="*/ 327 w 456"/>
                <a:gd name="T101" fmla="*/ 663 h 931"/>
                <a:gd name="T102" fmla="*/ 361 w 456"/>
                <a:gd name="T103" fmla="*/ 681 h 931"/>
                <a:gd name="T104" fmla="*/ 198 w 456"/>
                <a:gd name="T105" fmla="*/ 828 h 931"/>
                <a:gd name="T106" fmla="*/ 283 w 456"/>
                <a:gd name="T107" fmla="*/ 8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6" h="931">
                  <a:moveTo>
                    <a:pt x="174" y="0"/>
                  </a:moveTo>
                  <a:lnTo>
                    <a:pt x="174" y="0"/>
                  </a:lnTo>
                  <a:lnTo>
                    <a:pt x="196" y="2"/>
                  </a:lnTo>
                  <a:lnTo>
                    <a:pt x="218" y="8"/>
                  </a:lnTo>
                  <a:lnTo>
                    <a:pt x="236" y="18"/>
                  </a:lnTo>
                  <a:lnTo>
                    <a:pt x="252" y="32"/>
                  </a:lnTo>
                  <a:lnTo>
                    <a:pt x="266" y="48"/>
                  </a:lnTo>
                  <a:lnTo>
                    <a:pt x="275" y="67"/>
                  </a:lnTo>
                  <a:lnTo>
                    <a:pt x="283" y="89"/>
                  </a:lnTo>
                  <a:lnTo>
                    <a:pt x="285" y="111"/>
                  </a:lnTo>
                  <a:lnTo>
                    <a:pt x="285" y="111"/>
                  </a:lnTo>
                  <a:lnTo>
                    <a:pt x="283" y="133"/>
                  </a:lnTo>
                  <a:lnTo>
                    <a:pt x="275" y="155"/>
                  </a:lnTo>
                  <a:lnTo>
                    <a:pt x="266" y="173"/>
                  </a:lnTo>
                  <a:lnTo>
                    <a:pt x="252" y="189"/>
                  </a:lnTo>
                  <a:lnTo>
                    <a:pt x="236" y="202"/>
                  </a:lnTo>
                  <a:lnTo>
                    <a:pt x="218" y="212"/>
                  </a:lnTo>
                  <a:lnTo>
                    <a:pt x="196" y="220"/>
                  </a:lnTo>
                  <a:lnTo>
                    <a:pt x="174" y="222"/>
                  </a:lnTo>
                  <a:lnTo>
                    <a:pt x="174" y="222"/>
                  </a:lnTo>
                  <a:lnTo>
                    <a:pt x="150" y="220"/>
                  </a:lnTo>
                  <a:lnTo>
                    <a:pt x="131" y="212"/>
                  </a:lnTo>
                  <a:lnTo>
                    <a:pt x="111" y="202"/>
                  </a:lnTo>
                  <a:lnTo>
                    <a:pt x="95" y="189"/>
                  </a:lnTo>
                  <a:lnTo>
                    <a:pt x="81" y="173"/>
                  </a:lnTo>
                  <a:lnTo>
                    <a:pt x="71" y="155"/>
                  </a:lnTo>
                  <a:lnTo>
                    <a:pt x="65" y="133"/>
                  </a:lnTo>
                  <a:lnTo>
                    <a:pt x="63" y="111"/>
                  </a:lnTo>
                  <a:lnTo>
                    <a:pt x="63" y="111"/>
                  </a:lnTo>
                  <a:lnTo>
                    <a:pt x="65" y="89"/>
                  </a:lnTo>
                  <a:lnTo>
                    <a:pt x="71" y="67"/>
                  </a:lnTo>
                  <a:lnTo>
                    <a:pt x="81" y="48"/>
                  </a:lnTo>
                  <a:lnTo>
                    <a:pt x="95" y="32"/>
                  </a:lnTo>
                  <a:lnTo>
                    <a:pt x="111" y="18"/>
                  </a:lnTo>
                  <a:lnTo>
                    <a:pt x="131" y="8"/>
                  </a:lnTo>
                  <a:lnTo>
                    <a:pt x="150" y="2"/>
                  </a:ln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210" y="611"/>
                  </a:moveTo>
                  <a:lnTo>
                    <a:pt x="303" y="611"/>
                  </a:lnTo>
                  <a:lnTo>
                    <a:pt x="303" y="591"/>
                  </a:lnTo>
                  <a:lnTo>
                    <a:pt x="210" y="591"/>
                  </a:lnTo>
                  <a:lnTo>
                    <a:pt x="210" y="591"/>
                  </a:lnTo>
                  <a:lnTo>
                    <a:pt x="200" y="591"/>
                  </a:lnTo>
                  <a:lnTo>
                    <a:pt x="192" y="595"/>
                  </a:lnTo>
                  <a:lnTo>
                    <a:pt x="184" y="599"/>
                  </a:lnTo>
                  <a:lnTo>
                    <a:pt x="178" y="603"/>
                  </a:lnTo>
                  <a:lnTo>
                    <a:pt x="172" y="611"/>
                  </a:lnTo>
                  <a:lnTo>
                    <a:pt x="168" y="617"/>
                  </a:lnTo>
                  <a:lnTo>
                    <a:pt x="166" y="625"/>
                  </a:lnTo>
                  <a:lnTo>
                    <a:pt x="164" y="635"/>
                  </a:lnTo>
                  <a:lnTo>
                    <a:pt x="164" y="784"/>
                  </a:lnTo>
                  <a:lnTo>
                    <a:pt x="142" y="931"/>
                  </a:lnTo>
                  <a:lnTo>
                    <a:pt x="57" y="931"/>
                  </a:lnTo>
                  <a:lnTo>
                    <a:pt x="57" y="607"/>
                  </a:lnTo>
                  <a:lnTo>
                    <a:pt x="57" y="607"/>
                  </a:lnTo>
                  <a:lnTo>
                    <a:pt x="45" y="599"/>
                  </a:lnTo>
                  <a:lnTo>
                    <a:pt x="33" y="591"/>
                  </a:lnTo>
                  <a:lnTo>
                    <a:pt x="23" y="581"/>
                  </a:lnTo>
                  <a:lnTo>
                    <a:pt x="15" y="570"/>
                  </a:lnTo>
                  <a:lnTo>
                    <a:pt x="10" y="556"/>
                  </a:lnTo>
                  <a:lnTo>
                    <a:pt x="4" y="544"/>
                  </a:lnTo>
                  <a:lnTo>
                    <a:pt x="2" y="528"/>
                  </a:lnTo>
                  <a:lnTo>
                    <a:pt x="0" y="514"/>
                  </a:lnTo>
                  <a:lnTo>
                    <a:pt x="0" y="347"/>
                  </a:lnTo>
                  <a:lnTo>
                    <a:pt x="0" y="347"/>
                  </a:lnTo>
                  <a:lnTo>
                    <a:pt x="2" y="325"/>
                  </a:lnTo>
                  <a:lnTo>
                    <a:pt x="8" y="308"/>
                  </a:lnTo>
                  <a:lnTo>
                    <a:pt x="17" y="288"/>
                  </a:lnTo>
                  <a:lnTo>
                    <a:pt x="31" y="274"/>
                  </a:lnTo>
                  <a:lnTo>
                    <a:pt x="47" y="260"/>
                  </a:lnTo>
                  <a:lnTo>
                    <a:pt x="65" y="250"/>
                  </a:lnTo>
                  <a:lnTo>
                    <a:pt x="85" y="244"/>
                  </a:lnTo>
                  <a:lnTo>
                    <a:pt x="105" y="242"/>
                  </a:lnTo>
                  <a:lnTo>
                    <a:pt x="236" y="242"/>
                  </a:lnTo>
                  <a:lnTo>
                    <a:pt x="236" y="242"/>
                  </a:lnTo>
                  <a:lnTo>
                    <a:pt x="258" y="244"/>
                  </a:lnTo>
                  <a:lnTo>
                    <a:pt x="277" y="250"/>
                  </a:lnTo>
                  <a:lnTo>
                    <a:pt x="295" y="260"/>
                  </a:lnTo>
                  <a:lnTo>
                    <a:pt x="309" y="274"/>
                  </a:lnTo>
                  <a:lnTo>
                    <a:pt x="323" y="288"/>
                  </a:lnTo>
                  <a:lnTo>
                    <a:pt x="333" y="308"/>
                  </a:lnTo>
                  <a:lnTo>
                    <a:pt x="339" y="325"/>
                  </a:lnTo>
                  <a:lnTo>
                    <a:pt x="341" y="347"/>
                  </a:lnTo>
                  <a:lnTo>
                    <a:pt x="341" y="514"/>
                  </a:lnTo>
                  <a:lnTo>
                    <a:pt x="341" y="514"/>
                  </a:lnTo>
                  <a:lnTo>
                    <a:pt x="341" y="528"/>
                  </a:lnTo>
                  <a:lnTo>
                    <a:pt x="341" y="611"/>
                  </a:lnTo>
                  <a:lnTo>
                    <a:pt x="432" y="611"/>
                  </a:lnTo>
                  <a:lnTo>
                    <a:pt x="432" y="611"/>
                  </a:lnTo>
                  <a:lnTo>
                    <a:pt x="442" y="613"/>
                  </a:lnTo>
                  <a:lnTo>
                    <a:pt x="450" y="617"/>
                  </a:lnTo>
                  <a:lnTo>
                    <a:pt x="454" y="625"/>
                  </a:lnTo>
                  <a:lnTo>
                    <a:pt x="456" y="635"/>
                  </a:lnTo>
                  <a:lnTo>
                    <a:pt x="456" y="786"/>
                  </a:lnTo>
                  <a:lnTo>
                    <a:pt x="456" y="786"/>
                  </a:lnTo>
                  <a:lnTo>
                    <a:pt x="454" y="796"/>
                  </a:lnTo>
                  <a:lnTo>
                    <a:pt x="450" y="802"/>
                  </a:lnTo>
                  <a:lnTo>
                    <a:pt x="442" y="808"/>
                  </a:lnTo>
                  <a:lnTo>
                    <a:pt x="432" y="810"/>
                  </a:lnTo>
                  <a:lnTo>
                    <a:pt x="210" y="810"/>
                  </a:lnTo>
                  <a:lnTo>
                    <a:pt x="210" y="810"/>
                  </a:lnTo>
                  <a:lnTo>
                    <a:pt x="200" y="808"/>
                  </a:lnTo>
                  <a:lnTo>
                    <a:pt x="192" y="802"/>
                  </a:lnTo>
                  <a:lnTo>
                    <a:pt x="186" y="796"/>
                  </a:lnTo>
                  <a:lnTo>
                    <a:pt x="186" y="786"/>
                  </a:lnTo>
                  <a:lnTo>
                    <a:pt x="186" y="635"/>
                  </a:lnTo>
                  <a:lnTo>
                    <a:pt x="186" y="635"/>
                  </a:lnTo>
                  <a:lnTo>
                    <a:pt x="186" y="625"/>
                  </a:lnTo>
                  <a:lnTo>
                    <a:pt x="192" y="617"/>
                  </a:lnTo>
                  <a:lnTo>
                    <a:pt x="200" y="613"/>
                  </a:lnTo>
                  <a:lnTo>
                    <a:pt x="210" y="611"/>
                  </a:lnTo>
                  <a:lnTo>
                    <a:pt x="210" y="611"/>
                  </a:lnTo>
                  <a:close/>
                  <a:moveTo>
                    <a:pt x="361" y="681"/>
                  </a:moveTo>
                  <a:lnTo>
                    <a:pt x="361" y="681"/>
                  </a:lnTo>
                  <a:lnTo>
                    <a:pt x="361" y="675"/>
                  </a:lnTo>
                  <a:lnTo>
                    <a:pt x="361" y="675"/>
                  </a:lnTo>
                  <a:lnTo>
                    <a:pt x="359" y="661"/>
                  </a:lnTo>
                  <a:lnTo>
                    <a:pt x="357" y="655"/>
                  </a:lnTo>
                  <a:lnTo>
                    <a:pt x="353" y="651"/>
                  </a:lnTo>
                  <a:lnTo>
                    <a:pt x="353" y="651"/>
                  </a:lnTo>
                  <a:lnTo>
                    <a:pt x="349" y="647"/>
                  </a:lnTo>
                  <a:lnTo>
                    <a:pt x="345" y="645"/>
                  </a:lnTo>
                  <a:lnTo>
                    <a:pt x="331" y="641"/>
                  </a:lnTo>
                  <a:lnTo>
                    <a:pt x="331" y="631"/>
                  </a:lnTo>
                  <a:lnTo>
                    <a:pt x="315" y="631"/>
                  </a:lnTo>
                  <a:lnTo>
                    <a:pt x="315" y="641"/>
                  </a:lnTo>
                  <a:lnTo>
                    <a:pt x="315" y="641"/>
                  </a:lnTo>
                  <a:lnTo>
                    <a:pt x="301" y="645"/>
                  </a:lnTo>
                  <a:lnTo>
                    <a:pt x="295" y="647"/>
                  </a:lnTo>
                  <a:lnTo>
                    <a:pt x="289" y="651"/>
                  </a:lnTo>
                  <a:lnTo>
                    <a:pt x="289" y="651"/>
                  </a:lnTo>
                  <a:lnTo>
                    <a:pt x="285" y="657"/>
                  </a:lnTo>
                  <a:lnTo>
                    <a:pt x="283" y="661"/>
                  </a:lnTo>
                  <a:lnTo>
                    <a:pt x="281" y="675"/>
                  </a:lnTo>
                  <a:lnTo>
                    <a:pt x="281" y="675"/>
                  </a:lnTo>
                  <a:lnTo>
                    <a:pt x="281" y="685"/>
                  </a:lnTo>
                  <a:lnTo>
                    <a:pt x="285" y="693"/>
                  </a:lnTo>
                  <a:lnTo>
                    <a:pt x="285" y="693"/>
                  </a:lnTo>
                  <a:lnTo>
                    <a:pt x="289" y="701"/>
                  </a:lnTo>
                  <a:lnTo>
                    <a:pt x="295" y="707"/>
                  </a:lnTo>
                  <a:lnTo>
                    <a:pt x="295" y="707"/>
                  </a:lnTo>
                  <a:lnTo>
                    <a:pt x="315" y="720"/>
                  </a:lnTo>
                  <a:lnTo>
                    <a:pt x="315" y="720"/>
                  </a:lnTo>
                  <a:lnTo>
                    <a:pt x="323" y="726"/>
                  </a:lnTo>
                  <a:lnTo>
                    <a:pt x="327" y="730"/>
                  </a:lnTo>
                  <a:lnTo>
                    <a:pt x="327" y="730"/>
                  </a:lnTo>
                  <a:lnTo>
                    <a:pt x="327" y="746"/>
                  </a:lnTo>
                  <a:lnTo>
                    <a:pt x="327" y="746"/>
                  </a:lnTo>
                  <a:lnTo>
                    <a:pt x="327" y="754"/>
                  </a:lnTo>
                  <a:lnTo>
                    <a:pt x="327" y="754"/>
                  </a:lnTo>
                  <a:lnTo>
                    <a:pt x="325" y="754"/>
                  </a:lnTo>
                  <a:lnTo>
                    <a:pt x="321" y="756"/>
                  </a:lnTo>
                  <a:lnTo>
                    <a:pt x="321" y="756"/>
                  </a:lnTo>
                  <a:lnTo>
                    <a:pt x="317" y="754"/>
                  </a:lnTo>
                  <a:lnTo>
                    <a:pt x="317" y="752"/>
                  </a:lnTo>
                  <a:lnTo>
                    <a:pt x="317" y="752"/>
                  </a:lnTo>
                  <a:lnTo>
                    <a:pt x="315" y="736"/>
                  </a:lnTo>
                  <a:lnTo>
                    <a:pt x="315" y="728"/>
                  </a:lnTo>
                  <a:lnTo>
                    <a:pt x="281" y="728"/>
                  </a:lnTo>
                  <a:lnTo>
                    <a:pt x="281" y="734"/>
                  </a:lnTo>
                  <a:lnTo>
                    <a:pt x="281" y="734"/>
                  </a:lnTo>
                  <a:lnTo>
                    <a:pt x="283" y="744"/>
                  </a:lnTo>
                  <a:lnTo>
                    <a:pt x="283" y="752"/>
                  </a:lnTo>
                  <a:lnTo>
                    <a:pt x="287" y="760"/>
                  </a:lnTo>
                  <a:lnTo>
                    <a:pt x="291" y="766"/>
                  </a:lnTo>
                  <a:lnTo>
                    <a:pt x="291" y="766"/>
                  </a:lnTo>
                  <a:lnTo>
                    <a:pt x="303" y="772"/>
                  </a:lnTo>
                  <a:lnTo>
                    <a:pt x="315" y="776"/>
                  </a:lnTo>
                  <a:lnTo>
                    <a:pt x="315" y="788"/>
                  </a:lnTo>
                  <a:lnTo>
                    <a:pt x="331" y="788"/>
                  </a:lnTo>
                  <a:lnTo>
                    <a:pt x="331" y="776"/>
                  </a:lnTo>
                  <a:lnTo>
                    <a:pt x="331" y="776"/>
                  </a:lnTo>
                  <a:lnTo>
                    <a:pt x="339" y="774"/>
                  </a:lnTo>
                  <a:lnTo>
                    <a:pt x="345" y="772"/>
                  </a:lnTo>
                  <a:lnTo>
                    <a:pt x="351" y="768"/>
                  </a:lnTo>
                  <a:lnTo>
                    <a:pt x="357" y="764"/>
                  </a:lnTo>
                  <a:lnTo>
                    <a:pt x="357" y="764"/>
                  </a:lnTo>
                  <a:lnTo>
                    <a:pt x="361" y="758"/>
                  </a:lnTo>
                  <a:lnTo>
                    <a:pt x="363" y="752"/>
                  </a:lnTo>
                  <a:lnTo>
                    <a:pt x="365" y="744"/>
                  </a:lnTo>
                  <a:lnTo>
                    <a:pt x="365" y="736"/>
                  </a:lnTo>
                  <a:lnTo>
                    <a:pt x="365" y="736"/>
                  </a:lnTo>
                  <a:lnTo>
                    <a:pt x="365" y="724"/>
                  </a:lnTo>
                  <a:lnTo>
                    <a:pt x="363" y="716"/>
                  </a:lnTo>
                  <a:lnTo>
                    <a:pt x="363" y="716"/>
                  </a:lnTo>
                  <a:lnTo>
                    <a:pt x="359" y="710"/>
                  </a:lnTo>
                  <a:lnTo>
                    <a:pt x="355" y="705"/>
                  </a:lnTo>
                  <a:lnTo>
                    <a:pt x="355" y="705"/>
                  </a:lnTo>
                  <a:lnTo>
                    <a:pt x="337" y="693"/>
                  </a:lnTo>
                  <a:lnTo>
                    <a:pt x="337" y="693"/>
                  </a:lnTo>
                  <a:lnTo>
                    <a:pt x="319" y="681"/>
                  </a:lnTo>
                  <a:lnTo>
                    <a:pt x="319" y="681"/>
                  </a:lnTo>
                  <a:lnTo>
                    <a:pt x="317" y="677"/>
                  </a:lnTo>
                  <a:lnTo>
                    <a:pt x="315" y="671"/>
                  </a:lnTo>
                  <a:lnTo>
                    <a:pt x="315" y="671"/>
                  </a:lnTo>
                  <a:lnTo>
                    <a:pt x="317" y="663"/>
                  </a:lnTo>
                  <a:lnTo>
                    <a:pt x="317" y="663"/>
                  </a:lnTo>
                  <a:lnTo>
                    <a:pt x="319" y="661"/>
                  </a:lnTo>
                  <a:lnTo>
                    <a:pt x="321" y="661"/>
                  </a:lnTo>
                  <a:lnTo>
                    <a:pt x="321" y="661"/>
                  </a:lnTo>
                  <a:lnTo>
                    <a:pt x="325" y="661"/>
                  </a:lnTo>
                  <a:lnTo>
                    <a:pt x="327" y="663"/>
                  </a:lnTo>
                  <a:lnTo>
                    <a:pt x="327" y="663"/>
                  </a:lnTo>
                  <a:lnTo>
                    <a:pt x="327" y="675"/>
                  </a:lnTo>
                  <a:lnTo>
                    <a:pt x="327" y="681"/>
                  </a:lnTo>
                  <a:lnTo>
                    <a:pt x="361" y="681"/>
                  </a:lnTo>
                  <a:lnTo>
                    <a:pt x="361" y="681"/>
                  </a:lnTo>
                  <a:close/>
                  <a:moveTo>
                    <a:pt x="283" y="830"/>
                  </a:moveTo>
                  <a:lnTo>
                    <a:pt x="210" y="830"/>
                  </a:lnTo>
                  <a:lnTo>
                    <a:pt x="210" y="830"/>
                  </a:lnTo>
                  <a:lnTo>
                    <a:pt x="198" y="828"/>
                  </a:lnTo>
                  <a:lnTo>
                    <a:pt x="188" y="826"/>
                  </a:lnTo>
                  <a:lnTo>
                    <a:pt x="206" y="931"/>
                  </a:lnTo>
                  <a:lnTo>
                    <a:pt x="283" y="931"/>
                  </a:lnTo>
                  <a:lnTo>
                    <a:pt x="283" y="8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auto">
            <a:xfrm>
              <a:off x="6073863" y="3996805"/>
              <a:ext cx="1395412" cy="1928020"/>
            </a:xfrm>
            <a:custGeom>
              <a:avLst/>
              <a:gdLst>
                <a:gd name="T0" fmla="*/ 336 w 564"/>
                <a:gd name="T1" fmla="*/ 333 h 700"/>
                <a:gd name="T2" fmla="*/ 17 w 564"/>
                <a:gd name="T3" fmla="*/ 331 h 700"/>
                <a:gd name="T4" fmla="*/ 0 w 564"/>
                <a:gd name="T5" fmla="*/ 306 h 700"/>
                <a:gd name="T6" fmla="*/ 2 w 564"/>
                <a:gd name="T7" fmla="*/ 204 h 700"/>
                <a:gd name="T8" fmla="*/ 27 w 564"/>
                <a:gd name="T9" fmla="*/ 187 h 700"/>
                <a:gd name="T10" fmla="*/ 564 w 564"/>
                <a:gd name="T11" fmla="*/ 623 h 700"/>
                <a:gd name="T12" fmla="*/ 403 w 564"/>
                <a:gd name="T13" fmla="*/ 623 h 700"/>
                <a:gd name="T14" fmla="*/ 370 w 564"/>
                <a:gd name="T15" fmla="*/ 700 h 700"/>
                <a:gd name="T16" fmla="*/ 0 w 564"/>
                <a:gd name="T17" fmla="*/ 682 h 700"/>
                <a:gd name="T18" fmla="*/ 205 w 564"/>
                <a:gd name="T19" fmla="*/ 604 h 700"/>
                <a:gd name="T20" fmla="*/ 27 w 564"/>
                <a:gd name="T21" fmla="*/ 523 h 700"/>
                <a:gd name="T22" fmla="*/ 7 w 564"/>
                <a:gd name="T23" fmla="*/ 515 h 700"/>
                <a:gd name="T24" fmla="*/ 0 w 564"/>
                <a:gd name="T25" fmla="*/ 404 h 700"/>
                <a:gd name="T26" fmla="*/ 7 w 564"/>
                <a:gd name="T27" fmla="*/ 383 h 700"/>
                <a:gd name="T28" fmla="*/ 336 w 564"/>
                <a:gd name="T29" fmla="*/ 375 h 700"/>
                <a:gd name="T30" fmla="*/ 307 w 564"/>
                <a:gd name="T31" fmla="*/ 604 h 700"/>
                <a:gd name="T32" fmla="*/ 370 w 564"/>
                <a:gd name="T33" fmla="*/ 682 h 700"/>
                <a:gd name="T34" fmla="*/ 336 w 564"/>
                <a:gd name="T35" fmla="*/ 0 h 700"/>
                <a:gd name="T36" fmla="*/ 27 w 564"/>
                <a:gd name="T37" fmla="*/ 146 h 700"/>
                <a:gd name="T38" fmla="*/ 2 w 564"/>
                <a:gd name="T39" fmla="*/ 129 h 700"/>
                <a:gd name="T40" fmla="*/ 0 w 564"/>
                <a:gd name="T41" fmla="*/ 27 h 700"/>
                <a:gd name="T42" fmla="*/ 17 w 564"/>
                <a:gd name="T43" fmla="*/ 2 h 700"/>
                <a:gd name="T44" fmla="*/ 367 w 564"/>
                <a:gd name="T45" fmla="*/ 375 h 700"/>
                <a:gd name="T46" fmla="*/ 534 w 564"/>
                <a:gd name="T47" fmla="*/ 523 h 700"/>
                <a:gd name="T48" fmla="*/ 561 w 564"/>
                <a:gd name="T49" fmla="*/ 506 h 700"/>
                <a:gd name="T50" fmla="*/ 564 w 564"/>
                <a:gd name="T51" fmla="*/ 404 h 700"/>
                <a:gd name="T52" fmla="*/ 547 w 564"/>
                <a:gd name="T53" fmla="*/ 377 h 700"/>
                <a:gd name="T54" fmla="*/ 367 w 564"/>
                <a:gd name="T55" fmla="*/ 375 h 700"/>
                <a:gd name="T56" fmla="*/ 480 w 564"/>
                <a:gd name="T57" fmla="*/ 87 h 700"/>
                <a:gd name="T58" fmla="*/ 411 w 564"/>
                <a:gd name="T59" fmla="*/ 56 h 700"/>
                <a:gd name="T60" fmla="*/ 480 w 564"/>
                <a:gd name="T61" fmla="*/ 465 h 700"/>
                <a:gd name="T62" fmla="*/ 411 w 564"/>
                <a:gd name="T63" fmla="*/ 433 h 700"/>
                <a:gd name="T64" fmla="*/ 480 w 564"/>
                <a:gd name="T65" fmla="*/ 277 h 700"/>
                <a:gd name="T66" fmla="*/ 411 w 564"/>
                <a:gd name="T67" fmla="*/ 246 h 700"/>
                <a:gd name="T68" fmla="*/ 534 w 564"/>
                <a:gd name="T69" fmla="*/ 146 h 700"/>
                <a:gd name="T70" fmla="*/ 555 w 564"/>
                <a:gd name="T71" fmla="*/ 139 h 700"/>
                <a:gd name="T72" fmla="*/ 564 w 564"/>
                <a:gd name="T73" fmla="*/ 27 h 700"/>
                <a:gd name="T74" fmla="*/ 555 w 564"/>
                <a:gd name="T75" fmla="*/ 8 h 700"/>
                <a:gd name="T76" fmla="*/ 367 w 564"/>
                <a:gd name="T77" fmla="*/ 0 h 700"/>
                <a:gd name="T78" fmla="*/ 367 w 564"/>
                <a:gd name="T79" fmla="*/ 333 h 700"/>
                <a:gd name="T80" fmla="*/ 547 w 564"/>
                <a:gd name="T81" fmla="*/ 331 h 700"/>
                <a:gd name="T82" fmla="*/ 564 w 564"/>
                <a:gd name="T83" fmla="*/ 306 h 700"/>
                <a:gd name="T84" fmla="*/ 561 w 564"/>
                <a:gd name="T85" fmla="*/ 204 h 700"/>
                <a:gd name="T86" fmla="*/ 534 w 564"/>
                <a:gd name="T87" fmla="*/ 187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4" h="700">
                  <a:moveTo>
                    <a:pt x="27" y="187"/>
                  </a:moveTo>
                  <a:lnTo>
                    <a:pt x="336" y="187"/>
                  </a:lnTo>
                  <a:lnTo>
                    <a:pt x="336" y="333"/>
                  </a:lnTo>
                  <a:lnTo>
                    <a:pt x="27" y="333"/>
                  </a:lnTo>
                  <a:lnTo>
                    <a:pt x="27" y="333"/>
                  </a:lnTo>
                  <a:lnTo>
                    <a:pt x="17" y="331"/>
                  </a:lnTo>
                  <a:lnTo>
                    <a:pt x="7" y="325"/>
                  </a:lnTo>
                  <a:lnTo>
                    <a:pt x="2" y="317"/>
                  </a:lnTo>
                  <a:lnTo>
                    <a:pt x="0" y="306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2" y="204"/>
                  </a:lnTo>
                  <a:lnTo>
                    <a:pt x="7" y="196"/>
                  </a:lnTo>
                  <a:lnTo>
                    <a:pt x="17" y="189"/>
                  </a:lnTo>
                  <a:lnTo>
                    <a:pt x="27" y="187"/>
                  </a:lnTo>
                  <a:lnTo>
                    <a:pt x="27" y="187"/>
                  </a:lnTo>
                  <a:close/>
                  <a:moveTo>
                    <a:pt x="403" y="623"/>
                  </a:moveTo>
                  <a:lnTo>
                    <a:pt x="564" y="623"/>
                  </a:lnTo>
                  <a:lnTo>
                    <a:pt x="564" y="682"/>
                  </a:lnTo>
                  <a:lnTo>
                    <a:pt x="403" y="682"/>
                  </a:lnTo>
                  <a:lnTo>
                    <a:pt x="403" y="623"/>
                  </a:lnTo>
                  <a:lnTo>
                    <a:pt x="403" y="623"/>
                  </a:lnTo>
                  <a:close/>
                  <a:moveTo>
                    <a:pt x="370" y="682"/>
                  </a:moveTo>
                  <a:lnTo>
                    <a:pt x="370" y="700"/>
                  </a:lnTo>
                  <a:lnTo>
                    <a:pt x="205" y="700"/>
                  </a:lnTo>
                  <a:lnTo>
                    <a:pt x="205" y="682"/>
                  </a:lnTo>
                  <a:lnTo>
                    <a:pt x="0" y="682"/>
                  </a:lnTo>
                  <a:lnTo>
                    <a:pt x="0" y="623"/>
                  </a:lnTo>
                  <a:lnTo>
                    <a:pt x="205" y="623"/>
                  </a:lnTo>
                  <a:lnTo>
                    <a:pt x="205" y="604"/>
                  </a:lnTo>
                  <a:lnTo>
                    <a:pt x="265" y="604"/>
                  </a:lnTo>
                  <a:lnTo>
                    <a:pt x="265" y="523"/>
                  </a:lnTo>
                  <a:lnTo>
                    <a:pt x="27" y="523"/>
                  </a:lnTo>
                  <a:lnTo>
                    <a:pt x="27" y="523"/>
                  </a:lnTo>
                  <a:lnTo>
                    <a:pt x="17" y="521"/>
                  </a:lnTo>
                  <a:lnTo>
                    <a:pt x="7" y="515"/>
                  </a:lnTo>
                  <a:lnTo>
                    <a:pt x="2" y="506"/>
                  </a:lnTo>
                  <a:lnTo>
                    <a:pt x="0" y="496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2" y="392"/>
                  </a:lnTo>
                  <a:lnTo>
                    <a:pt x="7" y="383"/>
                  </a:lnTo>
                  <a:lnTo>
                    <a:pt x="17" y="377"/>
                  </a:lnTo>
                  <a:lnTo>
                    <a:pt x="27" y="375"/>
                  </a:lnTo>
                  <a:lnTo>
                    <a:pt x="336" y="375"/>
                  </a:lnTo>
                  <a:lnTo>
                    <a:pt x="336" y="523"/>
                  </a:lnTo>
                  <a:lnTo>
                    <a:pt x="307" y="523"/>
                  </a:lnTo>
                  <a:lnTo>
                    <a:pt x="307" y="604"/>
                  </a:lnTo>
                  <a:lnTo>
                    <a:pt x="370" y="604"/>
                  </a:lnTo>
                  <a:lnTo>
                    <a:pt x="370" y="623"/>
                  </a:lnTo>
                  <a:lnTo>
                    <a:pt x="370" y="682"/>
                  </a:lnTo>
                  <a:lnTo>
                    <a:pt x="370" y="682"/>
                  </a:lnTo>
                  <a:close/>
                  <a:moveTo>
                    <a:pt x="27" y="0"/>
                  </a:moveTo>
                  <a:lnTo>
                    <a:pt x="336" y="0"/>
                  </a:lnTo>
                  <a:lnTo>
                    <a:pt x="336" y="146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17" y="144"/>
                  </a:lnTo>
                  <a:lnTo>
                    <a:pt x="7" y="139"/>
                  </a:lnTo>
                  <a:lnTo>
                    <a:pt x="2" y="129"/>
                  </a:lnTo>
                  <a:lnTo>
                    <a:pt x="0" y="11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7" y="8"/>
                  </a:lnTo>
                  <a:lnTo>
                    <a:pt x="17" y="2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367" y="375"/>
                  </a:moveTo>
                  <a:lnTo>
                    <a:pt x="367" y="523"/>
                  </a:lnTo>
                  <a:lnTo>
                    <a:pt x="534" y="523"/>
                  </a:lnTo>
                  <a:lnTo>
                    <a:pt x="534" y="523"/>
                  </a:lnTo>
                  <a:lnTo>
                    <a:pt x="547" y="521"/>
                  </a:lnTo>
                  <a:lnTo>
                    <a:pt x="555" y="515"/>
                  </a:lnTo>
                  <a:lnTo>
                    <a:pt x="561" y="506"/>
                  </a:lnTo>
                  <a:lnTo>
                    <a:pt x="564" y="49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1" y="392"/>
                  </a:lnTo>
                  <a:lnTo>
                    <a:pt x="555" y="383"/>
                  </a:lnTo>
                  <a:lnTo>
                    <a:pt x="547" y="377"/>
                  </a:lnTo>
                  <a:lnTo>
                    <a:pt x="534" y="375"/>
                  </a:lnTo>
                  <a:lnTo>
                    <a:pt x="367" y="375"/>
                  </a:lnTo>
                  <a:lnTo>
                    <a:pt x="367" y="375"/>
                  </a:lnTo>
                  <a:close/>
                  <a:moveTo>
                    <a:pt x="411" y="56"/>
                  </a:moveTo>
                  <a:lnTo>
                    <a:pt x="480" y="56"/>
                  </a:lnTo>
                  <a:lnTo>
                    <a:pt x="480" y="87"/>
                  </a:lnTo>
                  <a:lnTo>
                    <a:pt x="411" y="87"/>
                  </a:lnTo>
                  <a:lnTo>
                    <a:pt x="411" y="56"/>
                  </a:lnTo>
                  <a:lnTo>
                    <a:pt x="411" y="56"/>
                  </a:lnTo>
                  <a:close/>
                  <a:moveTo>
                    <a:pt x="411" y="433"/>
                  </a:moveTo>
                  <a:lnTo>
                    <a:pt x="480" y="433"/>
                  </a:lnTo>
                  <a:lnTo>
                    <a:pt x="480" y="465"/>
                  </a:lnTo>
                  <a:lnTo>
                    <a:pt x="411" y="465"/>
                  </a:lnTo>
                  <a:lnTo>
                    <a:pt x="411" y="433"/>
                  </a:lnTo>
                  <a:lnTo>
                    <a:pt x="411" y="433"/>
                  </a:lnTo>
                  <a:close/>
                  <a:moveTo>
                    <a:pt x="411" y="246"/>
                  </a:moveTo>
                  <a:lnTo>
                    <a:pt x="480" y="246"/>
                  </a:lnTo>
                  <a:lnTo>
                    <a:pt x="480" y="277"/>
                  </a:lnTo>
                  <a:lnTo>
                    <a:pt x="411" y="277"/>
                  </a:lnTo>
                  <a:lnTo>
                    <a:pt x="411" y="246"/>
                  </a:lnTo>
                  <a:lnTo>
                    <a:pt x="411" y="246"/>
                  </a:lnTo>
                  <a:close/>
                  <a:moveTo>
                    <a:pt x="367" y="0"/>
                  </a:moveTo>
                  <a:lnTo>
                    <a:pt x="367" y="146"/>
                  </a:lnTo>
                  <a:lnTo>
                    <a:pt x="534" y="146"/>
                  </a:lnTo>
                  <a:lnTo>
                    <a:pt x="534" y="146"/>
                  </a:lnTo>
                  <a:lnTo>
                    <a:pt x="547" y="144"/>
                  </a:lnTo>
                  <a:lnTo>
                    <a:pt x="555" y="139"/>
                  </a:lnTo>
                  <a:lnTo>
                    <a:pt x="561" y="129"/>
                  </a:lnTo>
                  <a:lnTo>
                    <a:pt x="564" y="118"/>
                  </a:lnTo>
                  <a:lnTo>
                    <a:pt x="564" y="27"/>
                  </a:lnTo>
                  <a:lnTo>
                    <a:pt x="564" y="27"/>
                  </a:lnTo>
                  <a:lnTo>
                    <a:pt x="561" y="16"/>
                  </a:lnTo>
                  <a:lnTo>
                    <a:pt x="555" y="8"/>
                  </a:lnTo>
                  <a:lnTo>
                    <a:pt x="547" y="2"/>
                  </a:lnTo>
                  <a:lnTo>
                    <a:pt x="534" y="0"/>
                  </a:lnTo>
                  <a:lnTo>
                    <a:pt x="367" y="0"/>
                  </a:lnTo>
                  <a:lnTo>
                    <a:pt x="367" y="0"/>
                  </a:lnTo>
                  <a:close/>
                  <a:moveTo>
                    <a:pt x="367" y="187"/>
                  </a:moveTo>
                  <a:lnTo>
                    <a:pt x="367" y="333"/>
                  </a:lnTo>
                  <a:lnTo>
                    <a:pt x="534" y="333"/>
                  </a:lnTo>
                  <a:lnTo>
                    <a:pt x="534" y="333"/>
                  </a:lnTo>
                  <a:lnTo>
                    <a:pt x="547" y="331"/>
                  </a:lnTo>
                  <a:lnTo>
                    <a:pt x="555" y="325"/>
                  </a:lnTo>
                  <a:lnTo>
                    <a:pt x="561" y="317"/>
                  </a:lnTo>
                  <a:lnTo>
                    <a:pt x="564" y="306"/>
                  </a:lnTo>
                  <a:lnTo>
                    <a:pt x="564" y="214"/>
                  </a:lnTo>
                  <a:lnTo>
                    <a:pt x="564" y="214"/>
                  </a:lnTo>
                  <a:lnTo>
                    <a:pt x="561" y="204"/>
                  </a:lnTo>
                  <a:lnTo>
                    <a:pt x="555" y="196"/>
                  </a:lnTo>
                  <a:lnTo>
                    <a:pt x="547" y="189"/>
                  </a:lnTo>
                  <a:lnTo>
                    <a:pt x="534" y="187"/>
                  </a:lnTo>
                  <a:lnTo>
                    <a:pt x="367" y="1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 rot="1842666">
            <a:off x="7563966" y="3373313"/>
            <a:ext cx="427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기획자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감독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),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사진작가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모델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헤어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메이크업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스튜디오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촬영 장비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i="1" dirty="0">
                <a:latin typeface="나눔스퀘어 Bold" pitchFamily="50" charset="-127"/>
                <a:ea typeface="나눔스퀘어 Bold" pitchFamily="50" charset="-127"/>
              </a:rPr>
              <a:t>소품</a:t>
            </a:r>
            <a:r>
              <a:rPr lang="en-US" altLang="ko-KR" i="1" dirty="0">
                <a:latin typeface="나눔스퀘어 Bold" pitchFamily="50" charset="-127"/>
                <a:ea typeface="나눔스퀘어 Bold" pitchFamily="50" charset="-127"/>
              </a:rPr>
              <a:t> …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698820" y="2326553"/>
            <a:ext cx="3883580" cy="2664547"/>
            <a:chOff x="7698820" y="2326553"/>
            <a:chExt cx="3883580" cy="2664547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8094449" y="2326553"/>
              <a:ext cx="3068851" cy="26645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698820" y="2886075"/>
              <a:ext cx="3883580" cy="1627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99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D&amp;D   POLO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61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스톡 이미지 시장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963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글로벌  시장조사전문기관  </a:t>
            </a:r>
            <a:r>
              <a:rPr lang="en-US" altLang="ko-KR" sz="1400" spc="-150" dirty="0">
                <a:solidFill>
                  <a:schemeClr val="accent4"/>
                </a:solidFill>
              </a:rPr>
              <a:t>:  </a:t>
            </a:r>
            <a:r>
              <a:rPr lang="en-US" altLang="ko-KR" sz="1400" dirty="0" err="1">
                <a:solidFill>
                  <a:schemeClr val="accent4"/>
                </a:solidFill>
              </a:rPr>
              <a:t>Technavio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C:\Users\xkcka\OneDrive\Desktop\캐캐캐\테크나비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152315"/>
            <a:ext cx="5988650" cy="41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674359" y="2971465"/>
            <a:ext cx="4038680" cy="2198841"/>
            <a:chOff x="7962900" y="2152315"/>
            <a:chExt cx="4038680" cy="2198841"/>
          </a:xfrm>
        </p:grpSpPr>
        <p:sp>
          <p:nvSpPr>
            <p:cNvPr id="39" name="TextBox 38"/>
            <p:cNvSpPr txBox="1"/>
            <p:nvPr/>
          </p:nvSpPr>
          <p:spPr>
            <a:xfrm>
              <a:off x="8085123" y="2152315"/>
              <a:ext cx="3916457" cy="941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accent4"/>
                  </a:solidFill>
                </a:rPr>
                <a:t>The global stock images market size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accent4"/>
                  </a:solidFill>
                </a:rPr>
                <a:t>Will grow by USD 1.67 billon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accent4"/>
                  </a:solidFill>
                </a:rPr>
                <a:t>During 2019 ~ 2023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962900" y="2276475"/>
              <a:ext cx="0" cy="207468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085123" y="3409360"/>
              <a:ext cx="3716082" cy="917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accent4"/>
                  </a:solidFill>
                </a:rPr>
                <a:t>스톡 이미지시장의 규모</a:t>
              </a:r>
              <a:endParaRPr lang="en-US" altLang="ko-KR" dirty="0">
                <a:solidFill>
                  <a:schemeClr val="accent4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accent4"/>
                  </a:solidFill>
                </a:rPr>
                <a:t>약 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2,021,000,200,000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원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(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약 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2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조 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2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백십억 원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accent4"/>
                  </a:solidFill>
                </a:rPr>
                <a:t>이 </a:t>
              </a:r>
              <a:r>
                <a:rPr lang="en-US" altLang="ko-KR" sz="1400" dirty="0">
                  <a:solidFill>
                    <a:schemeClr val="accent4"/>
                  </a:solidFill>
                </a:rPr>
                <a:t>2019~2023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년 사이에 증가 할 것으로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93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83464" y="3541759"/>
            <a:ext cx="3009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300" dirty="0">
                <a:solidFill>
                  <a:schemeClr val="bg1">
                    <a:alpha val="7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83976"/>
            <a:ext cx="7553131" cy="45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5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969</Words>
  <Application>Microsoft Office PowerPoint</Application>
  <PresentationFormat>와이드스크린</PresentationFormat>
  <Paragraphs>240</Paragraphs>
  <Slides>29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Noto Sans CJK KR Thin</vt:lpstr>
      <vt:lpstr>나눔고딕 ExtraBold</vt:lpstr>
      <vt:lpstr>나눔바른고딕</vt:lpstr>
      <vt:lpstr>나눔스퀘어 Bold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문 건우</cp:lastModifiedBy>
  <cp:revision>90</cp:revision>
  <dcterms:created xsi:type="dcterms:W3CDTF">2015-07-07T04:48:58Z</dcterms:created>
  <dcterms:modified xsi:type="dcterms:W3CDTF">2019-08-10T06:14:58Z</dcterms:modified>
</cp:coreProperties>
</file>